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2" r:id="rId6"/>
    <p:sldId id="263" r:id="rId7"/>
    <p:sldId id="300" r:id="rId8"/>
    <p:sldId id="301" r:id="rId9"/>
    <p:sldId id="302" r:id="rId10"/>
    <p:sldId id="287" r:id="rId11"/>
    <p:sldId id="265" r:id="rId12"/>
    <p:sldId id="266" r:id="rId13"/>
    <p:sldId id="267" r:id="rId14"/>
    <p:sldId id="270" r:id="rId15"/>
    <p:sldId id="269" r:id="rId16"/>
    <p:sldId id="271" r:id="rId17"/>
    <p:sldId id="272" r:id="rId18"/>
    <p:sldId id="292" r:id="rId19"/>
    <p:sldId id="273" r:id="rId20"/>
    <p:sldId id="274" r:id="rId21"/>
    <p:sldId id="275" r:id="rId22"/>
    <p:sldId id="276" r:id="rId23"/>
    <p:sldId id="277" r:id="rId24"/>
    <p:sldId id="278" r:id="rId25"/>
    <p:sldId id="279" r:id="rId26"/>
    <p:sldId id="280" r:id="rId27"/>
    <p:sldId id="281" r:id="rId28"/>
    <p:sldId id="282" r:id="rId29"/>
    <p:sldId id="294" r:id="rId30"/>
    <p:sldId id="295" r:id="rId31"/>
    <p:sldId id="303" r:id="rId32"/>
    <p:sldId id="304" r:id="rId33"/>
    <p:sldId id="305" r:id="rId34"/>
    <p:sldId id="283" r:id="rId35"/>
    <p:sldId id="284" r:id="rId36"/>
    <p:sldId id="297" r:id="rId37"/>
    <p:sldId id="296" r:id="rId38"/>
    <p:sldId id="298" r:id="rId39"/>
    <p:sldId id="299" r:id="rId40"/>
    <p:sldId id="288" r:id="rId41"/>
    <p:sldId id="28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1216AA-19B8-408C-9A30-3B02F021E61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42613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216AA-19B8-408C-9A30-3B02F021E61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1739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216AA-19B8-408C-9A30-3B02F021E61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116867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216AA-19B8-408C-9A30-3B02F021E61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77454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216AA-19B8-408C-9A30-3B02F021E619}"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4852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216AA-19B8-408C-9A30-3B02F021E61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13392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216AA-19B8-408C-9A30-3B02F021E619}"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354198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216AA-19B8-408C-9A30-3B02F021E619}"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331923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216AA-19B8-408C-9A30-3B02F021E619}"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39942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216AA-19B8-408C-9A30-3B02F021E61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13710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216AA-19B8-408C-9A30-3B02F021E619}"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E2150-C20D-4E3A-BF1E-27E1048F35E9}" type="slidenum">
              <a:rPr lang="en-US" smtClean="0"/>
              <a:t>‹#›</a:t>
            </a:fld>
            <a:endParaRPr lang="en-US"/>
          </a:p>
        </p:txBody>
      </p:sp>
    </p:spTree>
    <p:extLst>
      <p:ext uri="{BB962C8B-B14F-4D97-AF65-F5344CB8AC3E}">
        <p14:creationId xmlns:p14="http://schemas.microsoft.com/office/powerpoint/2010/main" val="152716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216AA-19B8-408C-9A30-3B02F021E619}" type="datetimeFigureOut">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E2150-C20D-4E3A-BF1E-27E1048F35E9}" type="slidenum">
              <a:rPr lang="en-US" smtClean="0"/>
              <a:t>‹#›</a:t>
            </a:fld>
            <a:endParaRPr lang="en-US"/>
          </a:p>
        </p:txBody>
      </p:sp>
    </p:spTree>
    <p:extLst>
      <p:ext uri="{BB962C8B-B14F-4D97-AF65-F5344CB8AC3E}">
        <p14:creationId xmlns:p14="http://schemas.microsoft.com/office/powerpoint/2010/main" val="104962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hyperlink" Target="http://www.teacherspayteachers.com/Product/Interactive-Social-Studies-Notebook-Kit-70-Printables-Activities-837565" TargetMode="External"/><Relationship Id="rId4" Type="http://schemas.openxmlformats.org/officeDocument/2006/relationships/image" Target="../media/image21.JP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www.teacherspayteachers.com/Store/Krista-Wallden" TargetMode="External"/><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12" Type="http://schemas.openxmlformats.org/officeDocument/2006/relationships/image" Target="../media/image27.pn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hyperlink" Target="http://www.teacherspayteachers.com/Store/Kimberly-Geswein-Fonts" TargetMode="External"/><Relationship Id="rId5" Type="http://schemas.openxmlformats.org/officeDocument/2006/relationships/hyperlink" Target="http://jwillustrations.com/" TargetMode="External"/><Relationship Id="rId10" Type="http://schemas.openxmlformats.org/officeDocument/2006/relationships/image" Target="../media/image26.png"/><Relationship Id="rId4" Type="http://schemas.openxmlformats.org/officeDocument/2006/relationships/image" Target="../media/image21.JPG"/><Relationship Id="rId9" Type="http://schemas.openxmlformats.org/officeDocument/2006/relationships/hyperlink" Target="http://www.teacherspayteachers.com/Store/Khrys-Bosland" TargetMode="External"/><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08" y="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4515" y="-228600"/>
            <a:ext cx="7315200" cy="7315200"/>
          </a:xfrm>
          <a:prstGeom prst="ellipse">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78071" y="2184666"/>
            <a:ext cx="5428089" cy="5416868"/>
          </a:xfrm>
          <a:prstGeom prst="rect">
            <a:avLst/>
          </a:prstGeom>
          <a:noFill/>
        </p:spPr>
        <p:txBody>
          <a:bodyPr wrap="none" lIns="91440" tIns="45720" rIns="91440" bIns="45720">
            <a:spAutoFit/>
          </a:bodyPr>
          <a:lstStyle/>
          <a:p>
            <a:pPr algn="ctr"/>
            <a:r>
              <a:rPr lang="en-US" sz="96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Harlow Solid Italic" panose="04030604020F02020D02" pitchFamily="82" charset="0"/>
              </a:rPr>
              <a:t>Settlement</a:t>
            </a:r>
          </a:p>
          <a:p>
            <a:pPr algn="ctr"/>
            <a:endParaRPr lang="en-US" sz="44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Harlow Solid Italic" panose="04030604020F02020D02" pitchFamily="82" charset="0"/>
            </a:endParaRPr>
          </a:p>
          <a:p>
            <a:pPr algn="ctr"/>
            <a:r>
              <a:rPr lang="en-US" sz="96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Harlow Solid Italic" panose="04030604020F02020D02" pitchFamily="82" charset="0"/>
              </a:rPr>
              <a:t>Georgia</a:t>
            </a: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SS8H2a</a:t>
            </a:r>
          </a:p>
        </p:txBody>
      </p:sp>
      <p:sp>
        <p:nvSpPr>
          <p:cNvPr id="9" name="TextBox 8"/>
          <p:cNvSpPr txBox="1"/>
          <p:nvPr/>
        </p:nvSpPr>
        <p:spPr>
          <a:xfrm>
            <a:off x="3046298" y="1154589"/>
            <a:ext cx="6115809" cy="1200329"/>
          </a:xfrm>
          <a:prstGeom prst="rect">
            <a:avLst/>
          </a:prstGeom>
          <a:noFill/>
        </p:spPr>
        <p:txBody>
          <a:bodyPr wrap="square" rtlCol="0">
            <a:spAutoFit/>
          </a:bodyPr>
          <a:lstStyle/>
          <a:p>
            <a:pPr algn="ctr"/>
            <a:r>
              <a:rPr lang="en-US" sz="7200" dirty="0">
                <a:solidFill>
                  <a:sysClr val="windowText" lastClr="000000"/>
                </a:solidFill>
                <a:latin typeface="KG Eyes Wide Open" panose="02000506000000020004" pitchFamily="2" charset="0"/>
                <a:ea typeface="KBScaredStraight" panose="02000603000000000000" pitchFamily="2" charset="0"/>
              </a:rPr>
              <a:t>Creating a</a:t>
            </a:r>
          </a:p>
        </p:txBody>
      </p:sp>
      <p:sp>
        <p:nvSpPr>
          <p:cNvPr id="12" name="TextBox 11"/>
          <p:cNvSpPr txBox="1"/>
          <p:nvPr/>
        </p:nvSpPr>
        <p:spPr>
          <a:xfrm>
            <a:off x="5052846" y="3546360"/>
            <a:ext cx="2102712" cy="1200329"/>
          </a:xfrm>
          <a:prstGeom prst="rect">
            <a:avLst/>
          </a:prstGeom>
          <a:noFill/>
        </p:spPr>
        <p:txBody>
          <a:bodyPr wrap="square" rtlCol="0">
            <a:spAutoFit/>
          </a:bodyPr>
          <a:lstStyle/>
          <a:p>
            <a:pPr algn="ctr"/>
            <a:r>
              <a:rPr lang="en-US" sz="7200" dirty="0">
                <a:solidFill>
                  <a:sysClr val="windowText" lastClr="000000"/>
                </a:solidFill>
                <a:latin typeface="KG Eyes Wide Open" panose="02000506000000020004" pitchFamily="2" charset="0"/>
                <a:ea typeface="KBScaredStraight" panose="02000603000000000000" pitchFamily="2" charset="0"/>
              </a:rPr>
              <a:t>in</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776" y="5124331"/>
            <a:ext cx="1463040" cy="1463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4291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778" y="114300"/>
            <a:ext cx="12175593"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51636" y="-411480"/>
            <a:ext cx="7680960" cy="7680960"/>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2434515" y="-228600"/>
            <a:ext cx="7315200" cy="7315200"/>
          </a:xfrm>
          <a:prstGeom prst="ellipse">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06976" y="2184666"/>
            <a:ext cx="6170279" cy="5416868"/>
          </a:xfrm>
          <a:prstGeom prst="rect">
            <a:avLst/>
          </a:prstGeom>
          <a:noFill/>
        </p:spPr>
        <p:txBody>
          <a:bodyPr wrap="none" lIns="91440" tIns="45720" rIns="91440" bIns="45720">
            <a:spAutoFit/>
          </a:bodyPr>
          <a:lstStyle/>
          <a:p>
            <a:pPr algn="ctr"/>
            <a:r>
              <a:rPr lang="en-US" sz="96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Settlement</a:t>
            </a:r>
          </a:p>
          <a:p>
            <a:pPr algn="ctr"/>
            <a:endParaRPr lang="en-US" sz="44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endParaRPr>
          </a:p>
          <a:p>
            <a:pPr algn="ctr"/>
            <a:r>
              <a:rPr lang="en-US" sz="9600" b="1" dirty="0">
                <a:ln w="57150">
                  <a:solidFill>
                    <a:sysClr val="windowText" lastClr="000000"/>
                  </a:solidFill>
                  <a:prstDash val="solid"/>
                </a:ln>
                <a:solidFill>
                  <a:srgbClr val="FFFFFF"/>
                </a:solidFill>
                <a:effectLst>
                  <a:glow rad="1397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Georgia</a:t>
            </a:r>
          </a:p>
          <a:p>
            <a:pPr algn="ctr"/>
            <a:endParaRPr lang="en-US" sz="11000" b="1" dirty="0">
              <a:ln w="57150">
                <a:solidFill>
                  <a:sysClr val="windowText" lastClr="000000"/>
                </a:solidFill>
                <a:prstDash val="solid"/>
              </a:ln>
              <a:solidFill>
                <a:srgbClr val="FFFFFF"/>
              </a:solidFill>
              <a:effectLst>
                <a:glow rad="139700">
                  <a:srgbClr val="67999A"/>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Rectangle 7"/>
          <p:cNvSpPr/>
          <p:nvPr/>
        </p:nvSpPr>
        <p:spPr>
          <a:xfrm>
            <a:off x="-3884"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11" name="TextBox 10"/>
          <p:cNvSpPr txBox="1"/>
          <p:nvPr/>
        </p:nvSpPr>
        <p:spPr>
          <a:xfrm>
            <a:off x="761105" y="-7058"/>
            <a:ext cx="10686197" cy="646331"/>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SS8H2a</a:t>
            </a:r>
          </a:p>
        </p:txBody>
      </p:sp>
      <p:sp>
        <p:nvSpPr>
          <p:cNvPr id="9" name="TextBox 8"/>
          <p:cNvSpPr txBox="1"/>
          <p:nvPr/>
        </p:nvSpPr>
        <p:spPr>
          <a:xfrm>
            <a:off x="3046298" y="1154589"/>
            <a:ext cx="6115809" cy="1200329"/>
          </a:xfrm>
          <a:prstGeom prst="rect">
            <a:avLst/>
          </a:prstGeom>
          <a:noFill/>
        </p:spPr>
        <p:txBody>
          <a:bodyPr wrap="square" rtlCol="0">
            <a:spAutoFit/>
          </a:bodyPr>
          <a:lstStyle/>
          <a:p>
            <a:pPr algn="ctr"/>
            <a:r>
              <a:rPr lang="en-US" sz="7200" dirty="0">
                <a:solidFill>
                  <a:sysClr val="windowText" lastClr="000000"/>
                </a:solidFill>
                <a:latin typeface="KG Eyes Wide Open" panose="02000506000000020004" pitchFamily="2" charset="0"/>
                <a:ea typeface="KBScaredStraight" panose="02000603000000000000" pitchFamily="2" charset="0"/>
              </a:rPr>
              <a:t>Creating a</a:t>
            </a:r>
          </a:p>
        </p:txBody>
      </p:sp>
      <p:sp>
        <p:nvSpPr>
          <p:cNvPr id="12" name="TextBox 11"/>
          <p:cNvSpPr txBox="1"/>
          <p:nvPr/>
        </p:nvSpPr>
        <p:spPr>
          <a:xfrm>
            <a:off x="5052846" y="3546360"/>
            <a:ext cx="2102712" cy="1200329"/>
          </a:xfrm>
          <a:prstGeom prst="rect">
            <a:avLst/>
          </a:prstGeom>
          <a:noFill/>
        </p:spPr>
        <p:txBody>
          <a:bodyPr wrap="square" rtlCol="0">
            <a:spAutoFit/>
          </a:bodyPr>
          <a:lstStyle/>
          <a:p>
            <a:pPr algn="ctr"/>
            <a:r>
              <a:rPr lang="en-US" sz="7200" dirty="0">
                <a:solidFill>
                  <a:sysClr val="windowText" lastClr="000000"/>
                </a:solidFill>
                <a:latin typeface="KG Eyes Wide Open" panose="02000506000000020004" pitchFamily="2" charset="0"/>
                <a:ea typeface="KBScaredStraight" panose="02000603000000000000" pitchFamily="2" charset="0"/>
              </a:rPr>
              <a:t>in</a:t>
            </a:r>
          </a:p>
        </p:txBody>
      </p:sp>
    </p:spTree>
    <p:extLst>
      <p:ext uri="{BB962C8B-B14F-4D97-AF65-F5344CB8AC3E}">
        <p14:creationId xmlns:p14="http://schemas.microsoft.com/office/powerpoint/2010/main" val="3682776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14024" y="36186"/>
            <a:ext cx="6356227"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Che" panose="020B0609000101010101" pitchFamily="49" charset="-127"/>
                <a:ea typeface="GulimChe" panose="020B0609000101010101" pitchFamily="49" charset="-127"/>
              </a:rPr>
              <a:t>Oglethorpe</a:t>
            </a:r>
          </a:p>
        </p:txBody>
      </p:sp>
      <p:sp>
        <p:nvSpPr>
          <p:cNvPr id="6" name="TextBox 5"/>
          <p:cNvSpPr txBox="1"/>
          <p:nvPr/>
        </p:nvSpPr>
        <p:spPr>
          <a:xfrm>
            <a:off x="1002182" y="1643134"/>
            <a:ext cx="10207427" cy="7848302"/>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James Oglethorpe was a wealthy, well-educated member of England’s Parliament.</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He was upset with the harsh conditions that many of London’s citizens faced, especially those that were thrown in jail for debt.</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Oglethorpe worked to improve the quality of life for these citizens.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76755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6433003" y="2876078"/>
            <a:ext cx="5937663" cy="2185214"/>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James Oglethorpe, the Founding Father of Georgia</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99" y="216688"/>
            <a:ext cx="5118100" cy="6350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14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72346" y="36186"/>
            <a:ext cx="6439583"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Oglethorpe</a:t>
            </a:r>
          </a:p>
        </p:txBody>
      </p:sp>
      <p:sp>
        <p:nvSpPr>
          <p:cNvPr id="6" name="TextBox 5"/>
          <p:cNvSpPr txBox="1"/>
          <p:nvPr/>
        </p:nvSpPr>
        <p:spPr>
          <a:xfrm>
            <a:off x="988423" y="1634672"/>
            <a:ext cx="10207427" cy="7848302"/>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1720, he began talking about creating a colony to help the country’s poor and unemployed.</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Oglethorpe asked King George II for a charter of land in America in 1730.</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It was proposed that the new colony be called Georgia, in honor of the king. </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80865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0827" y="-55078"/>
            <a:ext cx="4642618"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Georgia</a:t>
            </a:r>
          </a:p>
        </p:txBody>
      </p:sp>
      <p:sp>
        <p:nvSpPr>
          <p:cNvPr id="6" name="TextBox 5"/>
          <p:cNvSpPr txBox="1"/>
          <p:nvPr/>
        </p:nvSpPr>
        <p:spPr>
          <a:xfrm>
            <a:off x="988422" y="1514582"/>
            <a:ext cx="10207427" cy="8586966"/>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King George liked the idea because the colony would help England economically.</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It would also serve as a buffer colony between Florida (Spanish-controlled land) and the British colony of South Carolina.</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1732, King George granted a charter that created the colony of Georgia and named Oglethorpe as one of the trustees that would govern the new colony.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64050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648" y="223543"/>
            <a:ext cx="4902485"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265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77124" y="36186"/>
            <a:ext cx="9030036"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Charter of 1732</a:t>
            </a:r>
          </a:p>
        </p:txBody>
      </p:sp>
      <p:sp>
        <p:nvSpPr>
          <p:cNvPr id="6" name="TextBox 5"/>
          <p:cNvSpPr txBox="1"/>
          <p:nvPr/>
        </p:nvSpPr>
        <p:spPr>
          <a:xfrm>
            <a:off x="988428" y="1406072"/>
            <a:ext cx="10207427" cy="8771632"/>
          </a:xfrm>
          <a:prstGeom prst="rect">
            <a:avLst/>
          </a:prstGeom>
          <a:noFill/>
        </p:spPr>
        <p:txBody>
          <a:bodyPr wrap="square" rtlCol="0">
            <a:spAutoFit/>
          </a:bodyPr>
          <a:lstStyle/>
          <a:p>
            <a:pPr marL="457200" indent="-457200">
              <a:buFont typeface="Arial" panose="020B0604020202020204" pitchFamily="34" charset="0"/>
              <a:buChar char="•"/>
            </a:pPr>
            <a:r>
              <a:rPr lang="en-US" sz="2900" dirty="0">
                <a:solidFill>
                  <a:sysClr val="windowText" lastClr="000000"/>
                </a:solidFill>
                <a:latin typeface="KBScaredStraight" panose="02000603000000000000" pitchFamily="2" charset="0"/>
                <a:ea typeface="KBScaredStraight" panose="02000603000000000000" pitchFamily="2" charset="0"/>
              </a:rPr>
              <a:t>The Charter of 1732 outlined the reasons for settling Georgia:</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r>
              <a:rPr lang="en-US" sz="2900" b="1" dirty="0">
                <a:solidFill>
                  <a:sysClr val="windowText" lastClr="000000"/>
                </a:solidFill>
                <a:latin typeface="KBScaredStraight" panose="02000603000000000000" pitchFamily="2" charset="0"/>
                <a:ea typeface="KBScaredStraight" panose="02000603000000000000" pitchFamily="2" charset="0"/>
              </a:rPr>
              <a:t>	I. Charity</a:t>
            </a:r>
            <a:r>
              <a:rPr lang="en-US" sz="2900" dirty="0">
                <a:solidFill>
                  <a:sysClr val="windowText" lastClr="000000"/>
                </a:solidFill>
                <a:latin typeface="KBScaredStraight" panose="02000603000000000000" pitchFamily="2" charset="0"/>
                <a:ea typeface="KBScaredStraight" panose="02000603000000000000" pitchFamily="2" charset="0"/>
              </a:rPr>
              <a:t>: The poor and unemployed could apply to move to Georgia.</a:t>
            </a:r>
          </a:p>
          <a:p>
            <a:pPr marL="571486" indent="-571486">
              <a:buFont typeface="Arial" panose="020B0604020202020204" pitchFamily="34" charset="0"/>
              <a:buChar char="•"/>
            </a:pPr>
            <a:endParaRPr lang="en-US" sz="2400" dirty="0">
              <a:solidFill>
                <a:sysClr val="windowText" lastClr="000000"/>
              </a:solidFill>
              <a:latin typeface="KBScaredStraight" panose="02000603000000000000" pitchFamily="2" charset="0"/>
              <a:ea typeface="KBScaredStraight" panose="02000603000000000000" pitchFamily="2" charset="0"/>
            </a:endParaRPr>
          </a:p>
          <a:p>
            <a:r>
              <a:rPr lang="en-US" sz="2900" b="1" dirty="0">
                <a:solidFill>
                  <a:sysClr val="windowText" lastClr="000000"/>
                </a:solidFill>
                <a:latin typeface="KBScaredStraight" panose="02000603000000000000" pitchFamily="2" charset="0"/>
                <a:ea typeface="KBScaredStraight" panose="02000603000000000000" pitchFamily="2" charset="0"/>
              </a:rPr>
              <a:t>	II. Economics</a:t>
            </a:r>
            <a:r>
              <a:rPr lang="en-US" sz="2900" dirty="0">
                <a:solidFill>
                  <a:sysClr val="windowText" lastClr="000000"/>
                </a:solidFill>
                <a:latin typeface="KBScaredStraight" panose="02000603000000000000" pitchFamily="2" charset="0"/>
                <a:ea typeface="KBScaredStraight" panose="02000603000000000000" pitchFamily="2" charset="0"/>
              </a:rPr>
              <a:t>: The new colony would send silk, wine, and indigo back to England for profit.</a:t>
            </a:r>
          </a:p>
          <a:p>
            <a:endParaRPr lang="en-US" sz="2400" dirty="0">
              <a:solidFill>
                <a:sysClr val="windowText" lastClr="000000"/>
              </a:solidFill>
              <a:latin typeface="KBScaredStraight" panose="02000603000000000000" pitchFamily="2" charset="0"/>
              <a:ea typeface="KBScaredStraight" panose="02000603000000000000" pitchFamily="2" charset="0"/>
            </a:endParaRPr>
          </a:p>
          <a:p>
            <a:r>
              <a:rPr lang="en-US" sz="2900" b="1" dirty="0">
                <a:solidFill>
                  <a:sysClr val="windowText" lastClr="000000"/>
                </a:solidFill>
                <a:latin typeface="KBScaredStraight" panose="02000603000000000000" pitchFamily="2" charset="0"/>
                <a:ea typeface="KBScaredStraight" panose="02000603000000000000" pitchFamily="2" charset="0"/>
              </a:rPr>
              <a:t>	III. Defense</a:t>
            </a:r>
            <a:r>
              <a:rPr lang="en-US" sz="2900" dirty="0">
                <a:solidFill>
                  <a:sysClr val="windowText" lastClr="000000"/>
                </a:solidFill>
                <a:latin typeface="KBScaredStraight" panose="02000603000000000000" pitchFamily="2" charset="0"/>
                <a:ea typeface="KBScaredStraight" panose="02000603000000000000" pitchFamily="2" charset="0"/>
              </a:rPr>
              <a:t>: Georgia would protect South Carolina and other colonies from the Spanish, French, and Native Americans.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25092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88892" y="36186"/>
            <a:ext cx="5006499"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Trustees</a:t>
            </a:r>
          </a:p>
        </p:txBody>
      </p:sp>
      <p:sp>
        <p:nvSpPr>
          <p:cNvPr id="6" name="TextBox 5"/>
          <p:cNvSpPr txBox="1"/>
          <p:nvPr/>
        </p:nvSpPr>
        <p:spPr>
          <a:xfrm>
            <a:off x="988424" y="1558738"/>
            <a:ext cx="10207427" cy="7848302"/>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Georgia was to become a trustee colony.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new trustees could not keep any land for themselves, but were allowed to give it to other people.</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They could govern the colony for 21 years, after that, the colony’s government was to pass to the ruler of England.</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778160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363485" y="5243039"/>
            <a:ext cx="4217516" cy="1508105"/>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Seal of the Trustees</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787" r="12715"/>
          <a:stretch/>
        </p:blipFill>
        <p:spPr>
          <a:xfrm>
            <a:off x="278174" y="290263"/>
            <a:ext cx="4612341" cy="46482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797" y="2052343"/>
            <a:ext cx="6836124" cy="45720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5166797" y="544238"/>
            <a:ext cx="6836124" cy="1508105"/>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Trustees Appointed by the Charter of 1732</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107670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70083" y="36186"/>
            <a:ext cx="5444118"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Colonists</a:t>
            </a:r>
          </a:p>
        </p:txBody>
      </p:sp>
      <p:sp>
        <p:nvSpPr>
          <p:cNvPr id="6" name="TextBox 5"/>
          <p:cNvSpPr txBox="1"/>
          <p:nvPr/>
        </p:nvSpPr>
        <p:spPr>
          <a:xfrm>
            <a:off x="988424" y="1558738"/>
            <a:ext cx="10207427" cy="834074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Oglethorpe interviewed hundreds of people, but only accepted 35 families to travel to Georgia.</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He only accepted people with skills to make Georgia a success (tailors, carpenters, bakers, farmers, etc.).</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Many British citizens supported Oglethorpe’s venture by donating supplies and money.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91829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09" y="-14270"/>
            <a:ext cx="11211951" cy="5438284"/>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Harlow Solid Italic" panose="04030604020F02020D02" pitchFamily="82" charset="0"/>
              </a:rPr>
              <a:t>Standards</a:t>
            </a:r>
            <a:endParaRPr lang="en-US" sz="3200" b="1" dirty="0">
              <a:latin typeface="Harlow Solid Italic" panose="04030604020F02020D02" pitchFamily="82" charset="0"/>
              <a:ea typeface="KBScaredStraight" panose="02000603000000000000" pitchFamily="2" charset="0"/>
            </a:endParaRPr>
          </a:p>
          <a:p>
            <a:r>
              <a:rPr lang="en-US" sz="2800" b="1" dirty="0">
                <a:latin typeface="KBScaredStraight" panose="02000603000000000000" pitchFamily="2" charset="0"/>
                <a:ea typeface="KBScaredStraight" panose="02000603000000000000" pitchFamily="2" charset="0"/>
              </a:rPr>
              <a:t>SS8H2 The student will analyze the colonial period of Georgia’s history. </a:t>
            </a:r>
            <a:endParaRPr lang="en-US" sz="2800" dirty="0">
              <a:latin typeface="KBScaredStraight" panose="02000603000000000000" pitchFamily="2" charset="0"/>
              <a:ea typeface="KBScaredStraight" panose="02000603000000000000" pitchFamily="2" charset="0"/>
            </a:endParaRPr>
          </a:p>
          <a:p>
            <a:r>
              <a:rPr lang="en-US" sz="2800" dirty="0">
                <a:latin typeface="KBScaredStraight" panose="02000603000000000000" pitchFamily="2" charset="0"/>
                <a:ea typeface="KBScaredStraight" panose="02000603000000000000" pitchFamily="2" charset="0"/>
              </a:rPr>
              <a:t>a. Explain the importance of James Oglethorpe, the Charter of 1732, reasons for settlement (charity, economics, and defense), Tomochichi, Mary Musgrove, and the city of Savannah. </a:t>
            </a:r>
          </a:p>
          <a:p>
            <a:endParaRPr lang="en-US" sz="32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2" y="146958"/>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25141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70083" y="36186"/>
            <a:ext cx="5444118"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Colonists</a:t>
            </a:r>
          </a:p>
        </p:txBody>
      </p:sp>
      <p:sp>
        <p:nvSpPr>
          <p:cNvPr id="6" name="TextBox 5"/>
          <p:cNvSpPr txBox="1"/>
          <p:nvPr/>
        </p:nvSpPr>
        <p:spPr>
          <a:xfrm>
            <a:off x="988424" y="1558738"/>
            <a:ext cx="10207427" cy="637097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All colonists were given 50 acres of land, tools for farming, and food to last for one year.</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return, the colonists had to agree to defend the land, not sell land, grow crops, and to obey all of the trustees’ rules.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42624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11523" y="36186"/>
            <a:ext cx="4761240"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America</a:t>
            </a:r>
          </a:p>
        </p:txBody>
      </p:sp>
      <p:sp>
        <p:nvSpPr>
          <p:cNvPr id="6" name="TextBox 5"/>
          <p:cNvSpPr txBox="1"/>
          <p:nvPr/>
        </p:nvSpPr>
        <p:spPr>
          <a:xfrm>
            <a:off x="988424" y="1558738"/>
            <a:ext cx="10207427" cy="93256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On November 17, 1732, the </a:t>
            </a:r>
            <a:r>
              <a:rPr lang="en-US" sz="3200" i="1" dirty="0">
                <a:solidFill>
                  <a:sysClr val="windowText" lastClr="000000"/>
                </a:solidFill>
                <a:latin typeface="KBScaredStraight" panose="02000603000000000000" pitchFamily="2" charset="0"/>
                <a:ea typeface="KBScaredStraight" panose="02000603000000000000" pitchFamily="2" charset="0"/>
              </a:rPr>
              <a:t>Anne</a:t>
            </a:r>
            <a:r>
              <a:rPr lang="en-US" sz="3200" dirty="0">
                <a:solidFill>
                  <a:sysClr val="windowText" lastClr="000000"/>
                </a:solidFill>
                <a:latin typeface="KBScaredStraight" panose="02000603000000000000" pitchFamily="2" charset="0"/>
                <a:ea typeface="KBScaredStraight" panose="02000603000000000000" pitchFamily="2" charset="0"/>
              </a:rPr>
              <a:t> sailed from England with Oglethorpe and 114 other people on board.</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January 1733, they arrived in America.</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Oglethorpe selected a high bluff overlooking the Savannah River for settlement.</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new city would be called Savannah.</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38711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6536101" y="742343"/>
            <a:ext cx="3908636" cy="1077218"/>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Savannah River</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55" y="3823488"/>
            <a:ext cx="2743200" cy="27432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337" y="1994688"/>
            <a:ext cx="6874784"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1198" t="33508" r="31145" b="33509"/>
          <a:stretch/>
        </p:blipFill>
        <p:spPr>
          <a:xfrm>
            <a:off x="415612" y="532988"/>
            <a:ext cx="4175954" cy="2743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2143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19266" y="36186"/>
            <a:ext cx="6745757"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Tomochichi</a:t>
            </a:r>
          </a:p>
        </p:txBody>
      </p:sp>
      <p:sp>
        <p:nvSpPr>
          <p:cNvPr id="6" name="TextBox 5"/>
          <p:cNvSpPr txBox="1"/>
          <p:nvPr/>
        </p:nvSpPr>
        <p:spPr>
          <a:xfrm>
            <a:off x="988424" y="1558738"/>
            <a:ext cx="10207427" cy="8833187"/>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While scouting the new land, Oglethorpe met a group of Yamacraw (Creek) Indians and their chief, Tomochichi.</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Oglethorpe did not want any conflict to occur between the Indians and the colonists.</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He wanted to negotiate fairly with Tomochichi to ensure the success of the new settlement.</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03598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6436367" y="4861828"/>
            <a:ext cx="5937663" cy="2185214"/>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Yamacraw Indian Chief, Tomochichi, and his Nephew, </a:t>
            </a:r>
            <a:r>
              <a:rPr lang="en-US" sz="3600" dirty="0" err="1">
                <a:solidFill>
                  <a:sysClr val="windowText" lastClr="000000"/>
                </a:solidFill>
                <a:latin typeface="KBScaredStraight" panose="02000603000000000000" pitchFamily="2" charset="0"/>
                <a:ea typeface="KBScaredStraight" panose="02000603000000000000" pitchFamily="2" charset="0"/>
              </a:rPr>
              <a:t>Toonahowi</a:t>
            </a:r>
            <a:r>
              <a:rPr lang="en-US" sz="3600" dirty="0">
                <a:solidFill>
                  <a:sysClr val="windowText" lastClr="000000"/>
                </a:solidFill>
                <a:latin typeface="KBScaredStraight" panose="02000603000000000000" pitchFamily="2" charset="0"/>
                <a:ea typeface="KBScaredStraight" panose="02000603000000000000" pitchFamily="2" charset="0"/>
              </a:rPr>
              <a:t>. </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010" y="232173"/>
            <a:ext cx="3762375" cy="4572000"/>
          </a:xfrm>
          <a:prstGeom prst="rect">
            <a:avLst/>
          </a:prstGeom>
          <a:ln w="38100">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241" t="2866" r="6108" b="5723"/>
          <a:stretch/>
        </p:blipFill>
        <p:spPr>
          <a:xfrm>
            <a:off x="476158" y="2052343"/>
            <a:ext cx="6027963" cy="45720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442512" y="421127"/>
            <a:ext cx="5937663" cy="1631216"/>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Tomochichi and Oglethorpe</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01245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29416" y="36186"/>
            <a:ext cx="8725466"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Mary Musgrove</a:t>
            </a:r>
          </a:p>
        </p:txBody>
      </p:sp>
      <p:sp>
        <p:nvSpPr>
          <p:cNvPr id="6" name="TextBox 5"/>
          <p:cNvSpPr txBox="1"/>
          <p:nvPr/>
        </p:nvSpPr>
        <p:spPr>
          <a:xfrm>
            <a:off x="988424" y="1558738"/>
            <a:ext cx="10207427" cy="9264075"/>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Fortunately for Oglethorpe, a part-Indian woman named Mary Musgrove offered to be his interpreter.</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She served as interpreter for Oglethorpe from 1733 to 1743 and helped him work peacefully with the Creek Indians.</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Musgrove helped Oglethorpe and Tomochichi work together to establish a peaceful relationship.</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BScaredStraight" panose="02000603000000000000" pitchFamily="2" charset="0"/>
                <a:ea typeface="KBScaredStraight" panose="02000603000000000000" pitchFamily="2" charset="0"/>
              </a:rPr>
              <a:t>Her contributions were critical to the founding of the colony of Georgia.</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44254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7" name="TextBox 6"/>
          <p:cNvSpPr txBox="1"/>
          <p:nvPr/>
        </p:nvSpPr>
        <p:spPr>
          <a:xfrm>
            <a:off x="459091" y="5271451"/>
            <a:ext cx="5937663" cy="2000548"/>
          </a:xfrm>
          <a:prstGeom prst="rect">
            <a:avLst/>
          </a:prstGeom>
          <a:noFill/>
        </p:spPr>
        <p:txBody>
          <a:bodyPr wrap="square" rtlCol="0">
            <a:spAutoFit/>
          </a:bodyPr>
          <a:lstStyle/>
          <a:p>
            <a:pPr algn="ctr"/>
            <a:r>
              <a:rPr lang="en-US" sz="3200" dirty="0">
                <a:solidFill>
                  <a:sysClr val="windowText" lastClr="000000"/>
                </a:solidFill>
                <a:latin typeface="KBScaredStraight" panose="02000603000000000000" pitchFamily="2" charset="0"/>
                <a:ea typeface="KBScaredStraight" panose="02000603000000000000" pitchFamily="2" charset="0"/>
              </a:rPr>
              <a:t>Oglethorpe, Mary Musgrove, Tomochichi, and other Yamacraw Indians</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726" t="2471" r="3792" b="4871"/>
          <a:stretch/>
        </p:blipFill>
        <p:spPr>
          <a:xfrm>
            <a:off x="226323" y="221111"/>
            <a:ext cx="6318915" cy="4954137"/>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031" r="5154" b="6866"/>
          <a:stretch/>
        </p:blipFill>
        <p:spPr>
          <a:xfrm>
            <a:off x="6853953" y="221111"/>
            <a:ext cx="5063320" cy="6387152"/>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5942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5400000">
            <a:off x="2667000" y="-2681312"/>
            <a:ext cx="6858000" cy="12192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9953" y="14515"/>
            <a:ext cx="10668000" cy="6858000"/>
          </a:xfrm>
          <a:prstGeom prst="rect">
            <a:avLst/>
          </a:prstGeom>
          <a:solidFill>
            <a:srgbClr val="F9E35C"/>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02182" y="43341"/>
            <a:ext cx="10203543" cy="6858000"/>
          </a:xfrm>
          <a:prstGeom prst="rect">
            <a:avLst/>
          </a:prstGeom>
          <a:solidFill>
            <a:srgbClr val="A5C8E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47457" y="36186"/>
            <a:ext cx="5689378" cy="1569660"/>
          </a:xfrm>
          <a:prstGeom prst="rect">
            <a:avLst/>
          </a:prstGeom>
          <a:noFill/>
        </p:spPr>
        <p:txBody>
          <a:bodyPr wrap="none" lIns="91440" tIns="45720" rIns="91440" bIns="45720">
            <a:spAutoFit/>
          </a:bodyPr>
          <a:lstStyle/>
          <a:p>
            <a:pPr algn="ctr"/>
            <a:r>
              <a:rPr lang="en-US" sz="9600" b="1" dirty="0">
                <a:ln w="38100">
                  <a:solidFill>
                    <a:sysClr val="windowText" lastClr="000000"/>
                  </a:solidFill>
                  <a:prstDash val="solid"/>
                </a:ln>
                <a:solidFill>
                  <a:srgbClr val="FFFFFF"/>
                </a:solidFill>
                <a:effectLst>
                  <a:glow rad="101600">
                    <a:srgbClr val="F9E35C"/>
                  </a:glow>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Savannah</a:t>
            </a:r>
          </a:p>
        </p:txBody>
      </p:sp>
      <p:sp>
        <p:nvSpPr>
          <p:cNvPr id="6" name="TextBox 5"/>
          <p:cNvSpPr txBox="1"/>
          <p:nvPr/>
        </p:nvSpPr>
        <p:spPr>
          <a:xfrm>
            <a:off x="988424" y="1558738"/>
            <a:ext cx="10207427" cy="93256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In February 1733, Oglethorpe and the colonists cleared the land beside the river for the new city of Savannah.</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 trustees hoped that Savannah would be a “classless society”.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BScaredStraight" panose="02000603000000000000" pitchFamily="2" charset="0"/>
                <a:ea typeface="KBScaredStraight" panose="02000603000000000000" pitchFamily="2" charset="0"/>
              </a:rPr>
              <a:t>They wanted the houses to be similar, the land holdings to be restricted, and slavery to be forbidden in the colony.</a:t>
            </a: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967010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2" y="-14313"/>
            <a:ext cx="12192000" cy="6858000"/>
          </a:xfrm>
          <a:prstGeom prst="rect">
            <a:avLst/>
          </a:prstGeom>
          <a:solidFill>
            <a:srgbClr val="F9E35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007" y="214287"/>
            <a:ext cx="8343900" cy="6400800"/>
          </a:xfrm>
          <a:prstGeom prst="rect">
            <a:avLst/>
          </a:prstGeom>
          <a:ln w="381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067126" y="156632"/>
            <a:ext cx="5937663" cy="1077218"/>
          </a:xfrm>
          <a:prstGeom prst="rect">
            <a:avLst/>
          </a:prstGeom>
          <a:noFill/>
        </p:spPr>
        <p:txBody>
          <a:bodyPr wrap="square" rtlCol="0">
            <a:spAutoFit/>
          </a:bodyPr>
          <a:lstStyle/>
          <a:p>
            <a:pPr algn="ctr"/>
            <a:r>
              <a:rPr lang="en-US" sz="3600" dirty="0">
                <a:solidFill>
                  <a:sysClr val="windowText" lastClr="000000"/>
                </a:solidFill>
                <a:latin typeface="KBScaredStraight" panose="02000603000000000000" pitchFamily="2" charset="0"/>
                <a:ea typeface="KBScaredStraight" panose="02000603000000000000" pitchFamily="2" charset="0"/>
              </a:rPr>
              <a:t>Savannah City Plan, 1734</a:t>
            </a:r>
          </a:p>
          <a:p>
            <a:pPr marL="571486" indent="-571486">
              <a:buFont typeface="Arial" panose="020B0604020202020204" pitchFamily="34" charset="0"/>
              <a:buChar char="•"/>
            </a:pPr>
            <a:endParaRPr lang="en-US" sz="2800" dirty="0">
              <a:solidFill>
                <a:sysClr val="windowText" lastClr="000000"/>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7012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5622950"/>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t>Teacher Info – GA Awareness T-Shirt</a:t>
            </a:r>
            <a:endParaRPr lang="en-US" sz="3200" dirty="0">
              <a:ea typeface="KBScaredStraight" panose="02000603000000000000" pitchFamily="2" charset="0"/>
            </a:endParaRPr>
          </a:p>
          <a:p>
            <a:pPr marL="457200" indent="-457200">
              <a:buFont typeface="Arial" panose="020B0604020202020204" pitchFamily="34" charset="0"/>
              <a:buChar char="•"/>
            </a:pPr>
            <a:r>
              <a:rPr lang="en-US" sz="2800" dirty="0">
                <a:solidFill>
                  <a:schemeClr val="bg1">
                    <a:lumMod val="50000"/>
                  </a:schemeClr>
                </a:solidFill>
                <a:latin typeface="KBScaredStraight" panose="02000603000000000000" pitchFamily="2" charset="0"/>
                <a:ea typeface="KBScaredStraight" panose="02000603000000000000" pitchFamily="2" charset="0"/>
              </a:rPr>
              <a:t>Print off the T-Shirt handout for each student. </a:t>
            </a:r>
          </a:p>
          <a:p>
            <a:pPr marL="457200" indent="-457200">
              <a:buFont typeface="Arial" panose="020B0604020202020204" pitchFamily="34" charset="0"/>
              <a:buChar char="•"/>
            </a:pPr>
            <a:endParaRPr lang="en-US" sz="2800" dirty="0">
              <a:solidFill>
                <a:schemeClr val="bg1">
                  <a:lumMod val="50000"/>
                </a:schemeClr>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lumMod val="50000"/>
                  </a:schemeClr>
                </a:solidFill>
                <a:latin typeface="KBScaredStraight" panose="02000603000000000000" pitchFamily="2" charset="0"/>
                <a:ea typeface="KBScaredStraight" panose="02000603000000000000" pitchFamily="2" charset="0"/>
              </a:rPr>
              <a:t>Front of Shirt: The students will design a t-shirt to help spread the word about the new colony of GA. The design should share reasons why GA is a good investment for England.</a:t>
            </a:r>
          </a:p>
          <a:p>
            <a:pPr marL="457200" indent="-457200">
              <a:buFont typeface="Arial" panose="020B0604020202020204" pitchFamily="34" charset="0"/>
              <a:buChar char="•"/>
            </a:pPr>
            <a:endParaRPr lang="en-US" sz="2800" dirty="0">
              <a:solidFill>
                <a:schemeClr val="bg1">
                  <a:lumMod val="50000"/>
                </a:schemeClr>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solidFill>
                  <a:schemeClr val="bg1">
                    <a:lumMod val="50000"/>
                  </a:schemeClr>
                </a:solidFill>
                <a:latin typeface="KBScaredStraight" panose="02000603000000000000" pitchFamily="2" charset="0"/>
                <a:ea typeface="KBScaredStraight" panose="02000603000000000000" pitchFamily="2" charset="0"/>
              </a:rPr>
              <a:t>Back of Shirt: They will write a persuasive paragraph that describes the shirt’s design and why donors should help fund the new settlement.</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89349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6854505"/>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t>Teacher Info – Who’s &amp; What’s</a:t>
            </a:r>
            <a:endParaRPr lang="en-US" sz="3000" dirty="0">
              <a:ea typeface="KBScaredStraight" panose="02000603000000000000" pitchFamily="2" charset="0"/>
            </a:endParaRPr>
          </a:p>
          <a:p>
            <a:pPr algn="ctr">
              <a:lnSpc>
                <a:spcPct val="107000"/>
              </a:lnSpc>
              <a:spcAft>
                <a:spcPts val="800"/>
              </a:spcAft>
            </a:pPr>
            <a:endParaRPr lang="en-US" sz="100" dirty="0">
              <a:ea typeface="KBScaredStraight" panose="02000603000000000000" pitchFamily="2" charset="0"/>
            </a:endParaRPr>
          </a:p>
          <a:p>
            <a:pPr marL="457200" indent="-457200">
              <a:lnSpc>
                <a:spcPct val="107000"/>
              </a:lnSpc>
              <a:spcAft>
                <a:spcPts val="800"/>
              </a:spcAft>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cs typeface="Arial" panose="020B0604020202020204" pitchFamily="34" charset="0"/>
              </a:rPr>
              <a:t>Print off the Who’s &amp; What’s handout for each student.</a:t>
            </a:r>
          </a:p>
          <a:p>
            <a:pPr>
              <a:lnSpc>
                <a:spcPct val="107000"/>
              </a:lnSpc>
              <a:spcAft>
                <a:spcPts val="800"/>
              </a:spcAft>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cs typeface="Arial" panose="020B0604020202020204" pitchFamily="34" charset="0"/>
              </a:rPr>
              <a:t>BEFORE the lesson, have students fill in the squares with what they </a:t>
            </a:r>
            <a:r>
              <a:rPr lang="en-US" sz="2800" i="1" dirty="0">
                <a:latin typeface="KBScaredStraight" panose="02000603000000000000" pitchFamily="2" charset="0"/>
                <a:ea typeface="KBScaredStraight" panose="02000603000000000000" pitchFamily="2" charset="0"/>
                <a:cs typeface="Arial" panose="020B0604020202020204" pitchFamily="34" charset="0"/>
              </a:rPr>
              <a:t>think</a:t>
            </a:r>
            <a:r>
              <a:rPr lang="en-US" sz="2800" dirty="0">
                <a:latin typeface="KBScaredStraight" panose="02000603000000000000" pitchFamily="2" charset="0"/>
                <a:ea typeface="KBScaredStraight" panose="02000603000000000000" pitchFamily="2" charset="0"/>
                <a:cs typeface="Arial" panose="020B0604020202020204" pitchFamily="34" charset="0"/>
              </a:rPr>
              <a:t> each term means.</a:t>
            </a: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cs typeface="Arial" panose="020B0604020202020204" pitchFamily="34" charset="0"/>
              </a:rPr>
              <a:t>AFTER the presentation, the students will write down new (factual) information about each term. </a:t>
            </a:r>
          </a:p>
          <a:p>
            <a:pPr marL="457200" indent="-457200">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lnSpc>
                <a:spcPct val="107000"/>
              </a:lnSpc>
              <a:spcAft>
                <a:spcPts val="800"/>
              </a:spcAft>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cs typeface="Arial" panose="020B0604020202020204" pitchFamily="34" charset="0"/>
              </a:rPr>
              <a:t>Check the answers as a class.</a:t>
            </a: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10378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960" y="1276369"/>
            <a:ext cx="6035040" cy="540681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94" t="5540" r="3693" b="5980"/>
          <a:stretch/>
        </p:blipFill>
        <p:spPr>
          <a:xfrm>
            <a:off x="158469" y="1276007"/>
            <a:ext cx="6035040" cy="5407181"/>
          </a:xfrm>
          <a:prstGeom prst="rect">
            <a:avLst/>
          </a:prstGeom>
        </p:spPr>
      </p:pic>
      <p:sp>
        <p:nvSpPr>
          <p:cNvPr id="2" name="TextBox 1"/>
          <p:cNvSpPr txBox="1"/>
          <p:nvPr/>
        </p:nvSpPr>
        <p:spPr>
          <a:xfrm>
            <a:off x="212033" y="629676"/>
            <a:ext cx="11847443" cy="461665"/>
          </a:xfrm>
          <a:prstGeom prst="rect">
            <a:avLst/>
          </a:prstGeom>
          <a:noFill/>
        </p:spPr>
        <p:txBody>
          <a:bodyPr wrap="square" rtlCol="0">
            <a:spAutoFit/>
          </a:bodyPr>
          <a:lstStyle/>
          <a:p>
            <a:r>
              <a:rPr lang="en-US" sz="1200" b="1" dirty="0">
                <a:latin typeface="KBScaredStraight" panose="02000603000000000000" pitchFamily="2" charset="0"/>
                <a:ea typeface="KBScaredStraight" panose="02000603000000000000" pitchFamily="2" charset="0"/>
              </a:rPr>
              <a:t>Directions: </a:t>
            </a:r>
            <a:r>
              <a:rPr lang="en-US" sz="1200" dirty="0">
                <a:latin typeface="KBScaredStraight" panose="02000603000000000000" pitchFamily="2" charset="0"/>
                <a:ea typeface="KBScaredStraight" panose="02000603000000000000" pitchFamily="2" charset="0"/>
              </a:rPr>
              <a:t>Help Oglethorpe spread the word about the Charter of 1732 and the new colony of Georgia. Create a t-shirt to try to get donors to help fund the new settlement by sharing the reasons why the colony of Georgia is a good investment for England. Explain your design on the back side of the shirt.</a:t>
            </a:r>
          </a:p>
        </p:txBody>
      </p:sp>
      <p:sp>
        <p:nvSpPr>
          <p:cNvPr id="9" name="Rectangle 8"/>
          <p:cNvSpPr/>
          <p:nvPr/>
        </p:nvSpPr>
        <p:spPr>
          <a:xfrm>
            <a:off x="3097429" y="22487"/>
            <a:ext cx="6076664" cy="769441"/>
          </a:xfrm>
          <a:prstGeom prst="rect">
            <a:avLst/>
          </a:prstGeom>
          <a:noFill/>
        </p:spPr>
        <p:txBody>
          <a:bodyPr wrap="none" lIns="91440" tIns="45720" rIns="91440" bIns="45720">
            <a:spAutoFit/>
          </a:bodyPr>
          <a:lstStyle/>
          <a:p>
            <a:pPr algn="ctr"/>
            <a:r>
              <a:rPr lang="en-US" sz="4400" cap="none" spc="0" dirty="0">
                <a:ln w="10160">
                  <a:noFill/>
                  <a:prstDash val="solid"/>
                </a:ln>
                <a:latin typeface="Goudy Old Style" panose="02020502050305020303" pitchFamily="18" charset="0"/>
              </a:rPr>
              <a:t>Georgia Awareness T-Shirt</a:t>
            </a:r>
          </a:p>
        </p:txBody>
      </p:sp>
      <p:sp>
        <p:nvSpPr>
          <p:cNvPr id="13" name="TextBox 12"/>
          <p:cNvSpPr txBox="1"/>
          <p:nvPr/>
        </p:nvSpPr>
        <p:spPr>
          <a:xfrm>
            <a:off x="0" y="6645385"/>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sp>
        <p:nvSpPr>
          <p:cNvPr id="5" name="Rectangle 4"/>
          <p:cNvSpPr/>
          <p:nvPr/>
        </p:nvSpPr>
        <p:spPr>
          <a:xfrm>
            <a:off x="79509" y="1175310"/>
            <a:ext cx="1114408" cy="707886"/>
          </a:xfrm>
          <a:prstGeom prst="rect">
            <a:avLst/>
          </a:prstGeom>
          <a:noFill/>
        </p:spPr>
        <p:txBody>
          <a:bodyPr wrap="none" lIns="91440" tIns="45720" rIns="91440" bIns="45720">
            <a:spAutoFit/>
          </a:bodyPr>
          <a:lstStyle/>
          <a:p>
            <a:pPr algn="ctr"/>
            <a:r>
              <a:rPr lang="en-US" sz="4000" b="0" cap="none" spc="0" dirty="0">
                <a:ln w="0"/>
                <a:solidFill>
                  <a:schemeClr val="tx1"/>
                </a:solidFill>
                <a:latin typeface="KG Eyes Wide Open" panose="02000506000000020004" pitchFamily="2" charset="0"/>
              </a:rPr>
              <a:t>Front</a:t>
            </a:r>
          </a:p>
        </p:txBody>
      </p:sp>
      <p:sp>
        <p:nvSpPr>
          <p:cNvPr id="14" name="Rectangle 13"/>
          <p:cNvSpPr/>
          <p:nvPr/>
        </p:nvSpPr>
        <p:spPr>
          <a:xfrm>
            <a:off x="11143315" y="1175310"/>
            <a:ext cx="1048685" cy="707886"/>
          </a:xfrm>
          <a:prstGeom prst="rect">
            <a:avLst/>
          </a:prstGeom>
          <a:noFill/>
        </p:spPr>
        <p:txBody>
          <a:bodyPr wrap="none" lIns="91440" tIns="45720" rIns="91440" bIns="45720">
            <a:spAutoFit/>
          </a:bodyPr>
          <a:lstStyle/>
          <a:p>
            <a:pPr algn="ctr"/>
            <a:r>
              <a:rPr lang="en-US" sz="4000" b="0" cap="none" spc="0" dirty="0">
                <a:ln w="0"/>
                <a:solidFill>
                  <a:schemeClr val="tx1"/>
                </a:solidFill>
                <a:latin typeface="KG Eyes Wide Open" panose="02000506000000020004" pitchFamily="2" charset="0"/>
              </a:rPr>
              <a:t>Back</a:t>
            </a:r>
          </a:p>
        </p:txBody>
      </p:sp>
    </p:spTree>
    <p:extLst>
      <p:ext uri="{BB962C8B-B14F-4D97-AF65-F5344CB8AC3E}">
        <p14:creationId xmlns:p14="http://schemas.microsoft.com/office/powerpoint/2010/main" val="403625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69"/>
            <a:ext cx="11211951" cy="881581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Goudy Old Style" panose="02020502050305020303" pitchFamily="18" charset="0"/>
              </a:rPr>
              <a:t>Teacher Directions - Chart</a:t>
            </a:r>
          </a:p>
          <a:p>
            <a:pPr algn="ctr">
              <a:lnSpc>
                <a:spcPct val="107000"/>
              </a:lnSpc>
              <a:spcAft>
                <a:spcPts val="800"/>
              </a:spcAft>
            </a:pPr>
            <a:endParaRPr lang="en-US" sz="3000" dirty="0">
              <a:latin typeface="KG Second Chances Solid" panose="02000000000000000000" pitchFamily="2" charset="0"/>
              <a:ea typeface="KBScaredStraight" panose="02000603000000000000" pitchFamily="2" charset="0"/>
            </a:endParaRPr>
          </a:p>
          <a:p>
            <a:pPr algn="ctr">
              <a:lnSpc>
                <a:spcPct val="107000"/>
              </a:lnSpc>
              <a:spcAft>
                <a:spcPts val="800"/>
              </a:spcAft>
            </a:pPr>
            <a:endParaRPr lang="en-US" sz="133"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Print the Georgia VIPs graphic organizer for each student. </a:t>
            </a:r>
          </a:p>
          <a:p>
            <a:pPr marL="457189" indent="-457189">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Students will complete the graphic organizer while discussing the presentation.</a:t>
            </a:r>
          </a:p>
          <a:p>
            <a:pPr marL="457189" indent="-457189">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Check answers as a class at the end of the presentation to be sure that all charts are completed correctly.</a:t>
            </a:r>
          </a:p>
          <a:p>
            <a:pPr marL="457189" indent="-457189">
              <a:buFont typeface="Arial" panose="020B0604020202020204" pitchFamily="34" charset="0"/>
              <a:buChar char="•"/>
            </a:pPr>
            <a:endParaRPr lang="en-US" sz="2800" dirty="0">
              <a:solidFill>
                <a:srgbClr val="FF0000"/>
              </a:solidFill>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189" indent="-457189">
              <a:lnSpc>
                <a:spcPct val="107000"/>
              </a:lnSpc>
              <a:spcAft>
                <a:spcPts val="800"/>
              </a:spcAft>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189" indent="-457189">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2" y="146958"/>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2412396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3" name="Rectangle 2"/>
          <p:cNvSpPr/>
          <p:nvPr/>
        </p:nvSpPr>
        <p:spPr>
          <a:xfrm>
            <a:off x="4182667" y="-34190"/>
            <a:ext cx="3538148" cy="1384995"/>
          </a:xfrm>
          <a:prstGeom prst="rect">
            <a:avLst/>
          </a:prstGeom>
          <a:noFill/>
        </p:spPr>
        <p:txBody>
          <a:bodyPr wrap="none" lIns="91440" tIns="45720" rIns="91440" bIns="45720">
            <a:spAutoFit/>
          </a:bodyPr>
          <a:lstStyle/>
          <a:p>
            <a:pPr algn="ctr"/>
            <a:r>
              <a:rPr lang="en-US" sz="44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Georgia VIPs</a:t>
            </a:r>
          </a:p>
          <a:p>
            <a:pPr algn="ctr"/>
            <a:endParaRPr lang="en-US" sz="4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4673431"/>
              </p:ext>
            </p:extLst>
          </p:nvPr>
        </p:nvGraphicFramePr>
        <p:xfrm>
          <a:off x="294046" y="999067"/>
          <a:ext cx="11575227" cy="5516880"/>
        </p:xfrm>
        <a:graphic>
          <a:graphicData uri="http://schemas.openxmlformats.org/drawingml/2006/table">
            <a:tbl>
              <a:tblPr firstRow="1" bandRow="1">
                <a:tableStyleId>{5940675A-B579-460E-94D1-54222C63F5DA}</a:tableStyleId>
              </a:tblPr>
              <a:tblGrid>
                <a:gridCol w="1765573">
                  <a:extLst>
                    <a:ext uri="{9D8B030D-6E8A-4147-A177-3AD203B41FA5}">
                      <a16:colId xmlns:a16="http://schemas.microsoft.com/office/drawing/2014/main" val="20000"/>
                    </a:ext>
                  </a:extLst>
                </a:gridCol>
                <a:gridCol w="3440228">
                  <a:extLst>
                    <a:ext uri="{9D8B030D-6E8A-4147-A177-3AD203B41FA5}">
                      <a16:colId xmlns:a16="http://schemas.microsoft.com/office/drawing/2014/main" val="20001"/>
                    </a:ext>
                  </a:extLst>
                </a:gridCol>
                <a:gridCol w="3899647">
                  <a:extLst>
                    <a:ext uri="{9D8B030D-6E8A-4147-A177-3AD203B41FA5}">
                      <a16:colId xmlns:a16="http://schemas.microsoft.com/office/drawing/2014/main" val="20002"/>
                    </a:ext>
                  </a:extLst>
                </a:gridCol>
                <a:gridCol w="2469779">
                  <a:extLst>
                    <a:ext uri="{9D8B030D-6E8A-4147-A177-3AD203B41FA5}">
                      <a16:colId xmlns:a16="http://schemas.microsoft.com/office/drawing/2014/main" val="20003"/>
                    </a:ext>
                  </a:extLst>
                </a:gridCol>
              </a:tblGrid>
              <a:tr h="398391">
                <a:tc>
                  <a:txBody>
                    <a:bodyPr/>
                    <a:lstStyle/>
                    <a:p>
                      <a:endParaRPr lang="en-US" sz="1900" dirty="0"/>
                    </a:p>
                  </a:txBody>
                  <a:tcPr/>
                </a:tc>
                <a:tc>
                  <a:txBody>
                    <a:bodyPr/>
                    <a:lstStyle/>
                    <a:p>
                      <a:pPr algn="ctr"/>
                      <a:r>
                        <a:rPr lang="en-US" sz="1600" dirty="0">
                          <a:latin typeface="Goudy Old Style" panose="02020502050305020303" pitchFamily="18" charset="0"/>
                        </a:rPr>
                        <a:t>Who is</a:t>
                      </a:r>
                      <a:r>
                        <a:rPr lang="en-US" sz="1600" baseline="0" dirty="0">
                          <a:latin typeface="Goudy Old Style" panose="02020502050305020303" pitchFamily="18" charset="0"/>
                        </a:rPr>
                        <a:t> this?</a:t>
                      </a:r>
                      <a:endParaRPr lang="en-US" sz="1600" dirty="0">
                        <a:latin typeface="Goudy Old Style" panose="02020502050305020303" pitchFamily="18" charset="0"/>
                      </a:endParaRPr>
                    </a:p>
                  </a:txBody>
                  <a:tcPr/>
                </a:tc>
                <a:tc>
                  <a:txBody>
                    <a:bodyPr/>
                    <a:lstStyle/>
                    <a:p>
                      <a:pPr algn="ctr"/>
                      <a:r>
                        <a:rPr lang="en-US" sz="1600" dirty="0">
                          <a:latin typeface="Goudy Old Style" panose="02020502050305020303" pitchFamily="18" charset="0"/>
                        </a:rPr>
                        <a:t>How was this person</a:t>
                      </a:r>
                      <a:r>
                        <a:rPr lang="en-US" sz="1600" baseline="0" dirty="0">
                          <a:latin typeface="Goudy Old Style" panose="02020502050305020303" pitchFamily="18" charset="0"/>
                        </a:rPr>
                        <a:t> important to Georgia’s history?</a:t>
                      </a:r>
                      <a:endParaRPr lang="en-US" sz="1600" dirty="0">
                        <a:latin typeface="Goudy Old Style" panose="02020502050305020303" pitchFamily="18" charset="0"/>
                      </a:endParaRPr>
                    </a:p>
                  </a:txBody>
                  <a:tcPr/>
                </a:tc>
                <a:tc>
                  <a:txBody>
                    <a:bodyPr/>
                    <a:lstStyle/>
                    <a:p>
                      <a:pPr algn="ctr"/>
                      <a:r>
                        <a:rPr lang="en-US" sz="1600" dirty="0">
                          <a:latin typeface="Goudy Old Style" panose="02020502050305020303" pitchFamily="18" charset="0"/>
                        </a:rPr>
                        <a:t>Illustration</a:t>
                      </a:r>
                    </a:p>
                  </a:txBody>
                  <a:tcPr/>
                </a:tc>
                <a:extLst>
                  <a:ext uri="{0D108BD9-81ED-4DB2-BD59-A6C34878D82A}">
                    <a16:rowId xmlns:a16="http://schemas.microsoft.com/office/drawing/2014/main" val="10000"/>
                  </a:ext>
                </a:extLst>
              </a:tr>
              <a:tr h="1306721">
                <a:tc>
                  <a:txBody>
                    <a:bodyPr/>
                    <a:lstStyle/>
                    <a:p>
                      <a:pPr algn="ctr"/>
                      <a:r>
                        <a:rPr lang="en-US" sz="2400" dirty="0">
                          <a:latin typeface="KG Eyes Wide Open" panose="02000506000000020004" pitchFamily="2" charset="0"/>
                        </a:rPr>
                        <a:t>James</a:t>
                      </a:r>
                    </a:p>
                    <a:p>
                      <a:pPr algn="ctr"/>
                      <a:r>
                        <a:rPr lang="en-US" sz="2400" dirty="0">
                          <a:latin typeface="KG Eyes Wide Open" panose="02000506000000020004" pitchFamily="2" charset="0"/>
                        </a:rPr>
                        <a:t>Oglethorpe</a:t>
                      </a:r>
                    </a:p>
                  </a:txBody>
                  <a:tcPr anchor="ctr"/>
                </a:tc>
                <a:tc>
                  <a:txBody>
                    <a:bodyPr/>
                    <a:lstStyle/>
                    <a:p>
                      <a:endParaRPr lang="en-US" sz="1700" dirty="0"/>
                    </a:p>
                  </a:txBody>
                  <a:tcPr/>
                </a:tc>
                <a:tc>
                  <a:txBody>
                    <a:bodyPr/>
                    <a:lstStyle/>
                    <a:p>
                      <a:endParaRPr lang="en-US" sz="1700" dirty="0"/>
                    </a:p>
                  </a:txBody>
                  <a:tcPr/>
                </a:tc>
                <a:tc>
                  <a:txBody>
                    <a:bodyPr/>
                    <a:lstStyle/>
                    <a:p>
                      <a:endParaRPr lang="en-US" sz="1700" dirty="0"/>
                    </a:p>
                    <a:p>
                      <a:endParaRPr lang="en-US" sz="1700" dirty="0"/>
                    </a:p>
                    <a:p>
                      <a:endParaRPr lang="en-US" sz="1700" dirty="0"/>
                    </a:p>
                    <a:p>
                      <a:endParaRPr lang="en-US" sz="1700" dirty="0"/>
                    </a:p>
                    <a:p>
                      <a:endParaRPr lang="en-US" sz="1700" dirty="0"/>
                    </a:p>
                    <a:p>
                      <a:endParaRPr lang="en-US" sz="1700" dirty="0"/>
                    </a:p>
                  </a:txBody>
                  <a:tcPr/>
                </a:tc>
                <a:extLst>
                  <a:ext uri="{0D108BD9-81ED-4DB2-BD59-A6C34878D82A}">
                    <a16:rowId xmlns:a16="http://schemas.microsoft.com/office/drawing/2014/main" val="10001"/>
                  </a:ext>
                </a:extLst>
              </a:tr>
              <a:tr h="1306721">
                <a:tc>
                  <a:txBody>
                    <a:bodyPr/>
                    <a:lstStyle/>
                    <a:p>
                      <a:pPr algn="ctr"/>
                      <a:r>
                        <a:rPr lang="en-US" sz="2400" dirty="0">
                          <a:latin typeface="KG Eyes Wide Open" panose="02000506000000020004" pitchFamily="2" charset="0"/>
                        </a:rPr>
                        <a:t>Chief</a:t>
                      </a:r>
                    </a:p>
                    <a:p>
                      <a:pPr algn="ctr"/>
                      <a:r>
                        <a:rPr lang="en-US" sz="2400" dirty="0">
                          <a:latin typeface="KG Eyes Wide Open" panose="02000506000000020004" pitchFamily="2" charset="0"/>
                        </a:rPr>
                        <a:t>Tomochichi</a:t>
                      </a:r>
                    </a:p>
                  </a:txBody>
                  <a:tcPr anchor="ctr"/>
                </a:tc>
                <a:tc>
                  <a:txBody>
                    <a:bodyPr/>
                    <a:lstStyle/>
                    <a:p>
                      <a:endParaRPr lang="en-US" sz="1700" dirty="0"/>
                    </a:p>
                  </a:txBody>
                  <a:tcPr/>
                </a:tc>
                <a:tc>
                  <a:txBody>
                    <a:bodyPr/>
                    <a:lstStyle/>
                    <a:p>
                      <a:endParaRPr lang="en-US" sz="1700" dirty="0"/>
                    </a:p>
                  </a:txBody>
                  <a:tcPr/>
                </a:tc>
                <a:tc>
                  <a:txBody>
                    <a:bodyPr/>
                    <a:lstStyle/>
                    <a:p>
                      <a:endParaRPr lang="en-US" sz="1700" dirty="0"/>
                    </a:p>
                    <a:p>
                      <a:endParaRPr lang="en-US" sz="1700" dirty="0"/>
                    </a:p>
                    <a:p>
                      <a:endParaRPr lang="en-US" sz="1700" dirty="0"/>
                    </a:p>
                    <a:p>
                      <a:endParaRPr lang="en-US" sz="1700" dirty="0"/>
                    </a:p>
                    <a:p>
                      <a:endParaRPr lang="en-US" sz="1700" dirty="0"/>
                    </a:p>
                    <a:p>
                      <a:endParaRPr lang="en-US" sz="1700" dirty="0"/>
                    </a:p>
                  </a:txBody>
                  <a:tcPr/>
                </a:tc>
                <a:extLst>
                  <a:ext uri="{0D108BD9-81ED-4DB2-BD59-A6C34878D82A}">
                    <a16:rowId xmlns:a16="http://schemas.microsoft.com/office/drawing/2014/main" val="10002"/>
                  </a:ext>
                </a:extLst>
              </a:tr>
              <a:tr h="1306721">
                <a:tc>
                  <a:txBody>
                    <a:bodyPr/>
                    <a:lstStyle/>
                    <a:p>
                      <a:pPr algn="ctr"/>
                      <a:r>
                        <a:rPr lang="en-US" sz="2400" dirty="0">
                          <a:latin typeface="KG Eyes Wide Open" panose="02000506000000020004" pitchFamily="2" charset="0"/>
                        </a:rPr>
                        <a:t>Mary </a:t>
                      </a:r>
                    </a:p>
                    <a:p>
                      <a:pPr algn="ctr"/>
                      <a:r>
                        <a:rPr lang="en-US" sz="2400" dirty="0">
                          <a:latin typeface="KG Eyes Wide Open" panose="02000506000000020004" pitchFamily="2" charset="0"/>
                        </a:rPr>
                        <a:t>Musgrove</a:t>
                      </a:r>
                    </a:p>
                  </a:txBody>
                  <a:tcPr anchor="ctr"/>
                </a:tc>
                <a:tc>
                  <a:txBody>
                    <a:bodyPr/>
                    <a:lstStyle/>
                    <a:p>
                      <a:endParaRPr lang="en-US" sz="1700" dirty="0"/>
                    </a:p>
                  </a:txBody>
                  <a:tcPr/>
                </a:tc>
                <a:tc>
                  <a:txBody>
                    <a:bodyPr/>
                    <a:lstStyle/>
                    <a:p>
                      <a:endParaRPr lang="en-US" sz="1700" dirty="0"/>
                    </a:p>
                  </a:txBody>
                  <a:tcPr/>
                </a:tc>
                <a:tc>
                  <a:txBody>
                    <a:bodyPr/>
                    <a:lstStyle/>
                    <a:p>
                      <a:endParaRPr lang="en-US" sz="1700" dirty="0"/>
                    </a:p>
                    <a:p>
                      <a:endParaRPr lang="en-US" sz="1700" dirty="0"/>
                    </a:p>
                    <a:p>
                      <a:endParaRPr lang="en-US" sz="1700" dirty="0"/>
                    </a:p>
                    <a:p>
                      <a:endParaRPr lang="en-US" sz="1700" dirty="0"/>
                    </a:p>
                    <a:p>
                      <a:endParaRPr lang="en-US" sz="1700" dirty="0"/>
                    </a:p>
                    <a:p>
                      <a:endParaRPr lang="en-US" sz="17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22730" y="627530"/>
            <a:ext cx="11546543" cy="307777"/>
          </a:xfrm>
          <a:prstGeom prst="rect">
            <a:avLst/>
          </a:prstGeom>
          <a:noFill/>
        </p:spPr>
        <p:txBody>
          <a:bodyPr wrap="square" rtlCol="0">
            <a:spAutoFit/>
          </a:bodyPr>
          <a:lstStyle/>
          <a:p>
            <a:r>
              <a:rPr lang="en-US" sz="1400" b="1" dirty="0">
                <a:latin typeface="KBScaredStraight" panose="02000603000000000000" pitchFamily="2" charset="0"/>
                <a:ea typeface="KBScaredStraight" panose="02000603000000000000" pitchFamily="2" charset="0"/>
              </a:rPr>
              <a:t>Directions</a:t>
            </a:r>
            <a:r>
              <a:rPr lang="en-US" sz="1400" dirty="0">
                <a:latin typeface="KBScaredStraight" panose="02000603000000000000" pitchFamily="2" charset="0"/>
                <a:ea typeface="KBScaredStraight" panose="02000603000000000000" pitchFamily="2" charset="0"/>
              </a:rPr>
              <a:t>: Complete the chart below while discussing the presentation.</a:t>
            </a:r>
          </a:p>
        </p:txBody>
      </p:sp>
    </p:spTree>
    <p:extLst>
      <p:ext uri="{BB962C8B-B14F-4D97-AF65-F5344CB8AC3E}">
        <p14:creationId xmlns:p14="http://schemas.microsoft.com/office/powerpoint/2010/main" val="380192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5" y="662434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3" name="Rectangle 2"/>
          <p:cNvSpPr/>
          <p:nvPr/>
        </p:nvSpPr>
        <p:spPr>
          <a:xfrm>
            <a:off x="3586287" y="-34190"/>
            <a:ext cx="4730910" cy="1384995"/>
          </a:xfrm>
          <a:prstGeom prst="rect">
            <a:avLst/>
          </a:prstGeom>
          <a:noFill/>
        </p:spPr>
        <p:txBody>
          <a:bodyPr wrap="none" lIns="91440" tIns="45720" rIns="91440" bIns="45720">
            <a:spAutoFit/>
          </a:bodyPr>
          <a:lstStyle/>
          <a:p>
            <a:pPr algn="ctr"/>
            <a:r>
              <a:rPr lang="en-US" sz="44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Goudy Old Style" panose="02020502050305020303" pitchFamily="18" charset="0"/>
              </a:rPr>
              <a:t>Georgia VIPs - </a:t>
            </a:r>
            <a:r>
              <a:rPr lang="en-US" sz="4400" b="1" dirty="0">
                <a:ln w="10160">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oudy Old Style" panose="02020502050305020303" pitchFamily="18" charset="0"/>
              </a:rPr>
              <a:t>KEY</a:t>
            </a:r>
          </a:p>
          <a:p>
            <a:pPr algn="ctr"/>
            <a:endParaRPr lang="en-US" sz="40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33670243"/>
              </p:ext>
            </p:extLst>
          </p:nvPr>
        </p:nvGraphicFramePr>
        <p:xfrm>
          <a:off x="294046" y="999067"/>
          <a:ext cx="11575227" cy="5516880"/>
        </p:xfrm>
        <a:graphic>
          <a:graphicData uri="http://schemas.openxmlformats.org/drawingml/2006/table">
            <a:tbl>
              <a:tblPr firstRow="1" bandRow="1">
                <a:tableStyleId>{5940675A-B579-460E-94D1-54222C63F5DA}</a:tableStyleId>
              </a:tblPr>
              <a:tblGrid>
                <a:gridCol w="1632408">
                  <a:extLst>
                    <a:ext uri="{9D8B030D-6E8A-4147-A177-3AD203B41FA5}">
                      <a16:colId xmlns:a16="http://schemas.microsoft.com/office/drawing/2014/main" val="20000"/>
                    </a:ext>
                  </a:extLst>
                </a:gridCol>
                <a:gridCol w="3573393">
                  <a:extLst>
                    <a:ext uri="{9D8B030D-6E8A-4147-A177-3AD203B41FA5}">
                      <a16:colId xmlns:a16="http://schemas.microsoft.com/office/drawing/2014/main" val="20001"/>
                    </a:ext>
                  </a:extLst>
                </a:gridCol>
                <a:gridCol w="3899647">
                  <a:extLst>
                    <a:ext uri="{9D8B030D-6E8A-4147-A177-3AD203B41FA5}">
                      <a16:colId xmlns:a16="http://schemas.microsoft.com/office/drawing/2014/main" val="20002"/>
                    </a:ext>
                  </a:extLst>
                </a:gridCol>
                <a:gridCol w="2469779">
                  <a:extLst>
                    <a:ext uri="{9D8B030D-6E8A-4147-A177-3AD203B41FA5}">
                      <a16:colId xmlns:a16="http://schemas.microsoft.com/office/drawing/2014/main" val="20003"/>
                    </a:ext>
                  </a:extLst>
                </a:gridCol>
              </a:tblGrid>
              <a:tr h="398391">
                <a:tc>
                  <a:txBody>
                    <a:bodyPr/>
                    <a:lstStyle/>
                    <a:p>
                      <a:endParaRPr lang="en-US" sz="1900" dirty="0"/>
                    </a:p>
                  </a:txBody>
                  <a:tcPr/>
                </a:tc>
                <a:tc>
                  <a:txBody>
                    <a:bodyPr/>
                    <a:lstStyle/>
                    <a:p>
                      <a:pPr algn="ctr"/>
                      <a:r>
                        <a:rPr lang="en-US" sz="1600" dirty="0">
                          <a:latin typeface="Goudy Old Style" panose="02020502050305020303" pitchFamily="18" charset="0"/>
                        </a:rPr>
                        <a:t>Who is</a:t>
                      </a:r>
                      <a:r>
                        <a:rPr lang="en-US" sz="1600" baseline="0" dirty="0">
                          <a:latin typeface="Goudy Old Style" panose="02020502050305020303" pitchFamily="18" charset="0"/>
                        </a:rPr>
                        <a:t> this?</a:t>
                      </a:r>
                      <a:endParaRPr lang="en-US" sz="1600" dirty="0">
                        <a:latin typeface="Goudy Old Style" panose="02020502050305020303" pitchFamily="18" charset="0"/>
                      </a:endParaRPr>
                    </a:p>
                  </a:txBody>
                  <a:tcPr/>
                </a:tc>
                <a:tc>
                  <a:txBody>
                    <a:bodyPr/>
                    <a:lstStyle/>
                    <a:p>
                      <a:pPr algn="ctr"/>
                      <a:r>
                        <a:rPr lang="en-US" sz="1600" dirty="0">
                          <a:latin typeface="Goudy Old Style" panose="02020502050305020303" pitchFamily="18" charset="0"/>
                        </a:rPr>
                        <a:t>How was this person</a:t>
                      </a:r>
                      <a:r>
                        <a:rPr lang="en-US" sz="1600" baseline="0" dirty="0">
                          <a:latin typeface="Goudy Old Style" panose="02020502050305020303" pitchFamily="18" charset="0"/>
                        </a:rPr>
                        <a:t> important to Georgia’s history?</a:t>
                      </a:r>
                      <a:endParaRPr lang="en-US" sz="1600" dirty="0">
                        <a:latin typeface="Goudy Old Style" panose="02020502050305020303" pitchFamily="18" charset="0"/>
                      </a:endParaRPr>
                    </a:p>
                  </a:txBody>
                  <a:tcPr/>
                </a:tc>
                <a:tc>
                  <a:txBody>
                    <a:bodyPr/>
                    <a:lstStyle/>
                    <a:p>
                      <a:pPr algn="ctr"/>
                      <a:r>
                        <a:rPr lang="en-US" sz="1600" dirty="0">
                          <a:latin typeface="Goudy Old Style" panose="02020502050305020303" pitchFamily="18" charset="0"/>
                        </a:rPr>
                        <a:t>Illustration</a:t>
                      </a:r>
                    </a:p>
                  </a:txBody>
                  <a:tcPr/>
                </a:tc>
                <a:extLst>
                  <a:ext uri="{0D108BD9-81ED-4DB2-BD59-A6C34878D82A}">
                    <a16:rowId xmlns:a16="http://schemas.microsoft.com/office/drawing/2014/main" val="10000"/>
                  </a:ext>
                </a:extLst>
              </a:tr>
              <a:tr h="1306721">
                <a:tc>
                  <a:txBody>
                    <a:bodyPr/>
                    <a:lstStyle/>
                    <a:p>
                      <a:pPr algn="ctr"/>
                      <a:r>
                        <a:rPr lang="en-US" sz="2400" dirty="0">
                          <a:latin typeface="KG Eyes Wide Open" panose="02000506000000020004" pitchFamily="2" charset="0"/>
                        </a:rPr>
                        <a:t>James</a:t>
                      </a:r>
                    </a:p>
                    <a:p>
                      <a:pPr algn="ctr"/>
                      <a:r>
                        <a:rPr lang="en-US" sz="2400" dirty="0">
                          <a:latin typeface="KG Eyes Wide Open" panose="02000506000000020004" pitchFamily="2" charset="0"/>
                        </a:rPr>
                        <a:t>Oglethorpe</a:t>
                      </a:r>
                    </a:p>
                  </a:txBody>
                  <a:tcPr anchor="ctr"/>
                </a:tc>
                <a:tc>
                  <a:txBody>
                    <a:bodyPr/>
                    <a:lstStyle/>
                    <a:p>
                      <a:r>
                        <a:rPr lang="en-US" sz="1700" dirty="0">
                          <a:solidFill>
                            <a:srgbClr val="FF0000"/>
                          </a:solidFill>
                        </a:rPr>
                        <a:t>Wealthy</a:t>
                      </a:r>
                      <a:r>
                        <a:rPr lang="en-US" sz="1700" baseline="0" dirty="0">
                          <a:solidFill>
                            <a:srgbClr val="FF0000"/>
                          </a:solidFill>
                        </a:rPr>
                        <a:t> member of the British parliament who wanted to help the country’s poor; came up with idea to send unemployed to a new colony in America</a:t>
                      </a:r>
                      <a:endParaRPr lang="en-US" sz="1700" dirty="0">
                        <a:solidFill>
                          <a:srgbClr val="FF0000"/>
                        </a:solidFill>
                      </a:endParaRPr>
                    </a:p>
                  </a:txBody>
                  <a:tcPr/>
                </a:tc>
                <a:tc>
                  <a:txBody>
                    <a:bodyPr/>
                    <a:lstStyle/>
                    <a:p>
                      <a:r>
                        <a:rPr lang="en-US" sz="1700" dirty="0">
                          <a:solidFill>
                            <a:srgbClr val="FF0000"/>
                          </a:solidFill>
                        </a:rPr>
                        <a:t>Asked</a:t>
                      </a:r>
                      <a:r>
                        <a:rPr lang="en-US" sz="1700" baseline="0" dirty="0">
                          <a:solidFill>
                            <a:srgbClr val="FF0000"/>
                          </a:solidFill>
                        </a:rPr>
                        <a:t> King George for a charter of land and f</a:t>
                      </a:r>
                      <a:r>
                        <a:rPr lang="en-US" sz="1700" dirty="0">
                          <a:solidFill>
                            <a:srgbClr val="FF0000"/>
                          </a:solidFill>
                        </a:rPr>
                        <a:t>ounded</a:t>
                      </a:r>
                      <a:r>
                        <a:rPr lang="en-US" sz="1700" baseline="0" dirty="0">
                          <a:solidFill>
                            <a:srgbClr val="FF0000"/>
                          </a:solidFill>
                        </a:rPr>
                        <a:t> the first settlement in GA; worked peacefully with Tomochichi and the Yamacraw Indians </a:t>
                      </a:r>
                      <a:endParaRPr lang="en-US" sz="1700" dirty="0">
                        <a:solidFill>
                          <a:srgbClr val="FF0000"/>
                        </a:solidFill>
                      </a:endParaRPr>
                    </a:p>
                  </a:txBody>
                  <a:tcPr/>
                </a:tc>
                <a:tc>
                  <a:txBody>
                    <a:bodyPr/>
                    <a:lstStyle/>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txBody>
                  <a:tcPr/>
                </a:tc>
                <a:extLst>
                  <a:ext uri="{0D108BD9-81ED-4DB2-BD59-A6C34878D82A}">
                    <a16:rowId xmlns:a16="http://schemas.microsoft.com/office/drawing/2014/main" val="10001"/>
                  </a:ext>
                </a:extLst>
              </a:tr>
              <a:tr h="1306721">
                <a:tc>
                  <a:txBody>
                    <a:bodyPr/>
                    <a:lstStyle/>
                    <a:p>
                      <a:pPr algn="ctr"/>
                      <a:r>
                        <a:rPr lang="en-US" sz="2400" dirty="0">
                          <a:latin typeface="KG Eyes Wide Open" panose="02000506000000020004" pitchFamily="2" charset="0"/>
                        </a:rPr>
                        <a:t>Chief</a:t>
                      </a:r>
                    </a:p>
                    <a:p>
                      <a:pPr algn="ctr"/>
                      <a:r>
                        <a:rPr lang="en-US" sz="2400" dirty="0">
                          <a:latin typeface="KG Eyes Wide Open" panose="02000506000000020004" pitchFamily="2" charset="0"/>
                        </a:rPr>
                        <a:t>Tomochichi</a:t>
                      </a:r>
                    </a:p>
                  </a:txBody>
                  <a:tcPr anchor="ctr"/>
                </a:tc>
                <a:tc>
                  <a:txBody>
                    <a:bodyPr/>
                    <a:lstStyle/>
                    <a:p>
                      <a:r>
                        <a:rPr lang="en-US" sz="1700" dirty="0">
                          <a:solidFill>
                            <a:srgbClr val="FF0000"/>
                          </a:solidFill>
                        </a:rPr>
                        <a:t>Elderly chief of</a:t>
                      </a:r>
                      <a:r>
                        <a:rPr lang="en-US" sz="1700" baseline="0" dirty="0">
                          <a:solidFill>
                            <a:srgbClr val="FF0000"/>
                          </a:solidFill>
                        </a:rPr>
                        <a:t> the Yamacraw Indian tribe</a:t>
                      </a:r>
                      <a:endParaRPr lang="en-US" sz="1700" dirty="0">
                        <a:solidFill>
                          <a:srgbClr val="FF0000"/>
                        </a:solidFill>
                      </a:endParaRPr>
                    </a:p>
                  </a:txBody>
                  <a:tcPr/>
                </a:tc>
                <a:tc>
                  <a:txBody>
                    <a:bodyPr/>
                    <a:lstStyle/>
                    <a:p>
                      <a:r>
                        <a:rPr lang="en-US" sz="1700" dirty="0">
                          <a:solidFill>
                            <a:srgbClr val="FF0000"/>
                          </a:solidFill>
                        </a:rPr>
                        <a:t>He met Oglethorpe</a:t>
                      </a:r>
                      <a:r>
                        <a:rPr lang="en-US" sz="1700" baseline="0" dirty="0">
                          <a:solidFill>
                            <a:srgbClr val="FF0000"/>
                          </a:solidFill>
                        </a:rPr>
                        <a:t> while O. was scouting for a place to build the settlement; he was open to a peaceful relationship with colonists; negotiated fairly with Oglethorpe</a:t>
                      </a:r>
                      <a:endParaRPr lang="en-US" sz="1700" dirty="0">
                        <a:solidFill>
                          <a:srgbClr val="FF0000"/>
                        </a:solidFill>
                      </a:endParaRPr>
                    </a:p>
                  </a:txBody>
                  <a:tcPr/>
                </a:tc>
                <a:tc>
                  <a:txBody>
                    <a:bodyPr/>
                    <a:lstStyle/>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txBody>
                  <a:tcPr/>
                </a:tc>
                <a:extLst>
                  <a:ext uri="{0D108BD9-81ED-4DB2-BD59-A6C34878D82A}">
                    <a16:rowId xmlns:a16="http://schemas.microsoft.com/office/drawing/2014/main" val="10002"/>
                  </a:ext>
                </a:extLst>
              </a:tr>
              <a:tr h="1306721">
                <a:tc>
                  <a:txBody>
                    <a:bodyPr/>
                    <a:lstStyle/>
                    <a:p>
                      <a:pPr algn="ctr"/>
                      <a:r>
                        <a:rPr lang="en-US" sz="2400" dirty="0">
                          <a:latin typeface="KG Eyes Wide Open" panose="02000506000000020004" pitchFamily="2" charset="0"/>
                        </a:rPr>
                        <a:t>Mary </a:t>
                      </a:r>
                    </a:p>
                    <a:p>
                      <a:pPr algn="ctr"/>
                      <a:r>
                        <a:rPr lang="en-US" sz="2400" dirty="0">
                          <a:latin typeface="KG Eyes Wide Open" panose="02000506000000020004" pitchFamily="2" charset="0"/>
                        </a:rPr>
                        <a:t>Musgrove</a:t>
                      </a:r>
                    </a:p>
                  </a:txBody>
                  <a:tcPr anchor="ctr"/>
                </a:tc>
                <a:tc>
                  <a:txBody>
                    <a:bodyPr/>
                    <a:lstStyle/>
                    <a:p>
                      <a:r>
                        <a:rPr lang="en-US" sz="1700" dirty="0">
                          <a:solidFill>
                            <a:srgbClr val="FF0000"/>
                          </a:solidFill>
                        </a:rPr>
                        <a:t>Part-Indian</a:t>
                      </a:r>
                      <a:r>
                        <a:rPr lang="en-US" sz="1700" baseline="0" dirty="0">
                          <a:solidFill>
                            <a:srgbClr val="FF0000"/>
                          </a:solidFill>
                        </a:rPr>
                        <a:t> woman who worked at a trading post</a:t>
                      </a:r>
                      <a:endParaRPr lang="en-US" sz="1700" dirty="0">
                        <a:solidFill>
                          <a:srgbClr val="FF0000"/>
                        </a:solidFill>
                      </a:endParaRPr>
                    </a:p>
                  </a:txBody>
                  <a:tcPr/>
                </a:tc>
                <a:tc>
                  <a:txBody>
                    <a:bodyPr/>
                    <a:lstStyle/>
                    <a:p>
                      <a:r>
                        <a:rPr lang="en-US" sz="1700" dirty="0">
                          <a:solidFill>
                            <a:srgbClr val="FF0000"/>
                          </a:solidFill>
                        </a:rPr>
                        <a:t>Agreed to be the interpreter</a:t>
                      </a:r>
                      <a:r>
                        <a:rPr lang="en-US" sz="1700" baseline="0" dirty="0">
                          <a:solidFill>
                            <a:srgbClr val="FF0000"/>
                          </a:solidFill>
                        </a:rPr>
                        <a:t> for Oglethorpe &amp; Yamacraw (Creek); helped him work peacefully with the Indians</a:t>
                      </a:r>
                      <a:endParaRPr lang="en-US" sz="1700" dirty="0">
                        <a:solidFill>
                          <a:srgbClr val="FF0000"/>
                        </a:solidFill>
                      </a:endParaRPr>
                    </a:p>
                  </a:txBody>
                  <a:tcPr/>
                </a:tc>
                <a:tc>
                  <a:txBody>
                    <a:bodyPr/>
                    <a:lstStyle/>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p>
                      <a:endParaRPr lang="en-US" sz="1700" dirty="0">
                        <a:solidFill>
                          <a:srgbClr val="FF0000"/>
                        </a:solidFill>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22730" y="627530"/>
            <a:ext cx="11546543" cy="307777"/>
          </a:xfrm>
          <a:prstGeom prst="rect">
            <a:avLst/>
          </a:prstGeom>
          <a:noFill/>
        </p:spPr>
        <p:txBody>
          <a:bodyPr wrap="square" rtlCol="0">
            <a:spAutoFit/>
          </a:bodyPr>
          <a:lstStyle/>
          <a:p>
            <a:r>
              <a:rPr lang="en-US" sz="1400" b="1" dirty="0">
                <a:latin typeface="KBScaredStraight" panose="02000603000000000000" pitchFamily="2" charset="0"/>
                <a:ea typeface="KBScaredStraight" panose="02000603000000000000" pitchFamily="2" charset="0"/>
              </a:rPr>
              <a:t>Directions</a:t>
            </a:r>
            <a:r>
              <a:rPr lang="en-US" sz="1400" dirty="0">
                <a:latin typeface="KBScaredStraight" panose="02000603000000000000" pitchFamily="2" charset="0"/>
                <a:ea typeface="KBScaredStraight" panose="02000603000000000000" pitchFamily="2" charset="0"/>
              </a:rPr>
              <a:t>: Complete the chart below while discussing the presentation.</a:t>
            </a:r>
          </a:p>
        </p:txBody>
      </p:sp>
    </p:spTree>
    <p:extLst>
      <p:ext uri="{BB962C8B-B14F-4D97-AF65-F5344CB8AC3E}">
        <p14:creationId xmlns:p14="http://schemas.microsoft.com/office/powerpoint/2010/main" val="1854156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599228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t>Teacher Info – Day Planner</a:t>
            </a:r>
            <a:endParaRPr lang="en-US" sz="3200" dirty="0">
              <a:solidFill>
                <a:srgbClr val="FF0000"/>
              </a:solidFill>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students will imagine that they are one of the significant people from this lesson – Oglethorpe, Tomochichi, or Musgrove. </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will create a day planner (schedule) that outlines what they will be doing each hour of the day, from the time they get up until they go to sleep.</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Remind the students to think about what the person is known for and how he/she contributed to Georgia’s history when creating the schedule.</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56793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34" y="706261"/>
            <a:ext cx="12096466" cy="646331"/>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a:t>
            </a:r>
            <a:r>
              <a:rPr lang="en-US" sz="1200" dirty="0">
                <a:latin typeface="Tahoma" panose="020B0604030504040204" pitchFamily="34" charset="0"/>
                <a:ea typeface="Tahoma" panose="020B0604030504040204" pitchFamily="34" charset="0"/>
                <a:cs typeface="Tahoma" panose="020B0604030504040204" pitchFamily="34" charset="0"/>
              </a:rPr>
              <a:t>: Imagine you are one of the significant people from this time period (Oglethorpe, Musgrove, or Tomochichi). Create a day planner that details what you will be doing each hour of the day. Start with the hour of the day you would probably wake up and end with the hour you would probably go to sleep. Include an entry for every hour between those two events. (*Think about what how/why the people are significant to Georgia’s history.)</a:t>
            </a:r>
          </a:p>
        </p:txBody>
      </p:sp>
      <p:sp>
        <p:nvSpPr>
          <p:cNvPr id="9" name="Rectangle 8"/>
          <p:cNvSpPr/>
          <p:nvPr/>
        </p:nvSpPr>
        <p:spPr>
          <a:xfrm>
            <a:off x="1579138" y="59310"/>
            <a:ext cx="9055496" cy="684803"/>
          </a:xfrm>
          <a:prstGeom prst="rect">
            <a:avLst/>
          </a:prstGeom>
          <a:noFill/>
        </p:spPr>
        <p:txBody>
          <a:bodyPr wrap="square" lIns="68580" tIns="34290" rIns="68580" bIns="34290">
            <a:spAutoFit/>
          </a:bodyPr>
          <a:lstStyle/>
          <a:p>
            <a:pPr algn="ctr"/>
            <a:r>
              <a:rPr lang="en-US" sz="4000" dirty="0">
                <a:ln w="10160">
                  <a:solidFill>
                    <a:schemeClr val="tx1"/>
                  </a:solidFill>
                  <a:prstDash val="solid"/>
                </a:ln>
                <a:solidFill>
                  <a:srgbClr val="D4CFCE"/>
                </a:solidFill>
                <a:latin typeface="Gulim" panose="020B0600000101010101" pitchFamily="34" charset="-127"/>
                <a:ea typeface="Gulim" panose="020B0600000101010101" pitchFamily="34" charset="-127"/>
              </a:rPr>
              <a:t>Colonial Georgia Day Planner</a:t>
            </a:r>
          </a:p>
        </p:txBody>
      </p:sp>
      <p:sp>
        <p:nvSpPr>
          <p:cNvPr id="7" name="TextBox 6"/>
          <p:cNvSpPr txBox="1"/>
          <p:nvPr/>
        </p:nvSpPr>
        <p:spPr>
          <a:xfrm>
            <a:off x="-7891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pic>
        <p:nvPicPr>
          <p:cNvPr id="8" name="Picture 7" descr="Picture 5"/>
          <p:cNvPicPr/>
          <p:nvPr/>
        </p:nvPicPr>
        <p:blipFill rotWithShape="1">
          <a:blip r:embed="rId2">
            <a:extLst>
              <a:ext uri="{28A0092B-C50C-407E-A947-70E740481C1C}">
                <a14:useLocalDpi xmlns:a14="http://schemas.microsoft.com/office/drawing/2010/main" val="0"/>
              </a:ext>
            </a:extLst>
          </a:blip>
          <a:srcRect r="1895" b="3607"/>
          <a:stretch/>
        </p:blipFill>
        <p:spPr bwMode="auto">
          <a:xfrm>
            <a:off x="300251" y="1352592"/>
            <a:ext cx="11696131" cy="5312975"/>
          </a:xfrm>
          <a:prstGeom prst="rect">
            <a:avLst/>
          </a:prstGeom>
          <a:noFill/>
        </p:spPr>
      </p:pic>
      <p:sp>
        <p:nvSpPr>
          <p:cNvPr id="10" name="Text Box 134"/>
          <p:cNvSpPr txBox="1"/>
          <p:nvPr/>
        </p:nvSpPr>
        <p:spPr>
          <a:xfrm>
            <a:off x="859810" y="1775308"/>
            <a:ext cx="4805886" cy="4644039"/>
          </a:xfrm>
          <a:prstGeom prst="rect">
            <a:avLst/>
          </a:prstGeom>
          <a:solidFill>
            <a:schemeClr val="lt1"/>
          </a:solid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800"/>
              </a:spcAft>
            </a:pPr>
            <a:r>
              <a:rPr lang="en-US" sz="1100" i="1" dirty="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2" name="Text Box 134"/>
          <p:cNvSpPr txBox="1"/>
          <p:nvPr/>
        </p:nvSpPr>
        <p:spPr>
          <a:xfrm>
            <a:off x="6480497" y="1791747"/>
            <a:ext cx="4806202" cy="4644039"/>
          </a:xfrm>
          <a:prstGeom prst="rect">
            <a:avLst/>
          </a:prstGeom>
          <a:solidFill>
            <a:schemeClr val="lt1"/>
          </a:solidFill>
          <a:ln w="28575">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200000"/>
              </a:lnSpc>
              <a:spcAft>
                <a:spcPts val="800"/>
              </a:spcAft>
            </a:pPr>
            <a:r>
              <a:rPr lang="en-US" sz="1100" i="1" dirty="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29173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5130507"/>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t>Teacher Info – A Can for Savannah</a:t>
            </a:r>
            <a:endParaRPr lang="en-US" sz="3200" dirty="0">
              <a:solidFill>
                <a:srgbClr val="FF0000"/>
              </a:solidFill>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Have the students create a can to commemorate the founding of Savannah (like the Coca-Cola cans that celebrate the Olympics).</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should include symbols to represent Oglethorpe, Charter of 1732, Tomochichi, Musgrove, etc., in their design.</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In the textbox, they will write a paragraph about the can’s design and how it is significant to the founding of Savannah.</a:t>
            </a:r>
          </a:p>
          <a:p>
            <a:pPr marL="457200" indent="-4572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4495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49487" y="62552"/>
            <a:ext cx="4780243" cy="6795448"/>
          </a:xfrm>
          <a:prstGeom prst="rect">
            <a:avLst/>
          </a:prstGeom>
        </p:spPr>
      </p:pic>
      <p:sp>
        <p:nvSpPr>
          <p:cNvPr id="15" name="Rectangle 14"/>
          <p:cNvSpPr/>
          <p:nvPr/>
        </p:nvSpPr>
        <p:spPr>
          <a:xfrm>
            <a:off x="5365377" y="17528"/>
            <a:ext cx="6535270" cy="746358"/>
          </a:xfrm>
          <a:prstGeom prst="rect">
            <a:avLst/>
          </a:prstGeom>
          <a:noFill/>
        </p:spPr>
        <p:txBody>
          <a:bodyPr wrap="square" lIns="68580" tIns="34290" rIns="68580" bIns="34290">
            <a:spAutoFit/>
          </a:bodyPr>
          <a:lstStyle/>
          <a:p>
            <a:pPr algn="ctr"/>
            <a:r>
              <a:rPr lang="en-US" sz="4400" dirty="0">
                <a:ln w="10160">
                  <a:solidFill>
                    <a:sysClr val="windowText" lastClr="000000"/>
                  </a:solidFill>
                  <a:prstDash val="solid"/>
                </a:ln>
                <a:solidFill>
                  <a:schemeClr val="bg2"/>
                </a:solidFill>
                <a:latin typeface="Goudy Old Style" panose="02020502050305020303" pitchFamily="18" charset="0"/>
              </a:rPr>
              <a:t>A Can for Savannah</a:t>
            </a:r>
          </a:p>
        </p:txBody>
      </p:sp>
      <p:sp>
        <p:nvSpPr>
          <p:cNvPr id="3" name="TextBox 2"/>
          <p:cNvSpPr txBox="1"/>
          <p:nvPr/>
        </p:nvSpPr>
        <p:spPr>
          <a:xfrm>
            <a:off x="5608601" y="664670"/>
            <a:ext cx="6427693" cy="830997"/>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a:t>
            </a:r>
            <a:r>
              <a:rPr lang="en-US" sz="1200" dirty="0">
                <a:latin typeface="Tahoma" panose="020B0604030504040204" pitchFamily="34" charset="0"/>
                <a:ea typeface="Tahoma" panose="020B0604030504040204" pitchFamily="34" charset="0"/>
                <a:cs typeface="Tahoma" panose="020B0604030504040204" pitchFamily="34" charset="0"/>
              </a:rPr>
              <a:t>: Design a can to commemorate the founding of Savannah, the first settlement in the new colony of Georgia. Be sure to include key people and events in your design (Oglethorpe, Musgrove, Tomochichi, Charter of 1732, etc.). In the textbox, explain your can’s design and how it is significant to the founding of Savannah.</a:t>
            </a:r>
          </a:p>
        </p:txBody>
      </p:sp>
      <p:sp>
        <p:nvSpPr>
          <p:cNvPr id="34" name="Text Box 8"/>
          <p:cNvSpPr txBox="1"/>
          <p:nvPr/>
        </p:nvSpPr>
        <p:spPr>
          <a:xfrm>
            <a:off x="5744246" y="1612735"/>
            <a:ext cx="6156401" cy="5106620"/>
          </a:xfrm>
          <a:prstGeom prst="roundRect">
            <a:avLst/>
          </a:prstGeom>
          <a:solidFill>
            <a:schemeClr val="lt1"/>
          </a:solidFill>
          <a:ln w="57150">
            <a:solidFill>
              <a:srgbClr val="232021"/>
            </a:solidFill>
          </a:ln>
          <a:effectLst>
            <a:outerShdw blurRad="63500" sx="102000" sy="102000" algn="ctr" rotWithShape="0">
              <a:prstClr val="black">
                <a:alpha val="40000"/>
              </a:prstClr>
            </a:outerShdw>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endParaRPr lang="en-US" sz="1050" dirty="0">
              <a:latin typeface="KG Second Chances Solid" panose="020000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7531527" y="1626181"/>
            <a:ext cx="2581835" cy="300082"/>
          </a:xfrm>
          <a:prstGeom prst="rect">
            <a:avLst/>
          </a:prstGeom>
          <a:noFill/>
        </p:spPr>
        <p:txBody>
          <a:bodyPr wrap="square" rtlCol="0">
            <a:spAutoFit/>
          </a:bodyPr>
          <a:lstStyle/>
          <a:p>
            <a:pPr algn="ctr"/>
            <a:r>
              <a:rPr lang="en-US" sz="1350" dirty="0">
                <a:latin typeface="Goudy Old Style" panose="02020502050305020303" pitchFamily="18" charset="0"/>
                <a:ea typeface="KBScaredStraight" panose="02000603000000000000" pitchFamily="2" charset="0"/>
              </a:rPr>
              <a:t>Can Description:</a:t>
            </a:r>
          </a:p>
        </p:txBody>
      </p:sp>
      <p:sp>
        <p:nvSpPr>
          <p:cNvPr id="10" name="TextBox 9"/>
          <p:cNvSpPr txBox="1"/>
          <p:nvPr/>
        </p:nvSpPr>
        <p:spPr>
          <a:xfrm>
            <a:off x="0" y="6621051"/>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1788070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211" y="473528"/>
            <a:ext cx="11211950" cy="6261073"/>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GulimChe" panose="020B0609000101010101" pitchFamily="49" charset="-127"/>
                <a:ea typeface="GulimChe" panose="020B0609000101010101" pitchFamily="49" charset="-127"/>
              </a:rPr>
              <a:t>Teacher – Crystal Ball Predictions</a:t>
            </a:r>
          </a:p>
          <a:p>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cs typeface="Arial" panose="020B0604020202020204" pitchFamily="34" charset="0"/>
              </a:rPr>
              <a:t>Have students make a prediction about what life will be like in the Georgia colony over the next few years.</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cs typeface="Arial" panose="020B0604020202020204" pitchFamily="34" charset="0"/>
              </a:rPr>
              <a:t>Have them think about Oglethorpe &amp; the trustees, Savannah, the Spanish in Florida, etc. *This is a good lead-in to the next standard!</a:t>
            </a:r>
            <a:endParaRPr lang="en-US" sz="3600" dirty="0">
              <a:latin typeface="KBScaredStraight" panose="02000603000000000000" pitchFamily="2" charset="0"/>
              <a:ea typeface="KBScaredStraight" panose="02000603000000000000" pitchFamily="2" charset="0"/>
            </a:endParaRPr>
          </a:p>
          <a:p>
            <a:pPr marL="342900" indent="-342900">
              <a:lnSpc>
                <a:spcPct val="107000"/>
              </a:lnSpc>
              <a:spcAft>
                <a:spcPts val="800"/>
              </a:spcAft>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6621051"/>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3405390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0714" y="0"/>
            <a:ext cx="3113609" cy="630942"/>
          </a:xfrm>
          <a:prstGeom prst="rect">
            <a:avLst/>
          </a:prstGeom>
          <a:noFill/>
        </p:spPr>
        <p:txBody>
          <a:bodyPr wrap="none" lIns="91440" tIns="45720" rIns="91440" bIns="45720">
            <a:spAutoFit/>
          </a:bodyPr>
          <a:lstStyle/>
          <a:p>
            <a:pPr algn="ctr"/>
            <a:r>
              <a:rPr lang="en-US" sz="35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Gloucester MT Extra Condensed" panose="02030808020601010101" pitchFamily="18" charset="0"/>
              </a:rPr>
              <a:t>Crystal Ball Predictions</a:t>
            </a:r>
          </a:p>
        </p:txBody>
      </p:sp>
      <p:pic>
        <p:nvPicPr>
          <p:cNvPr id="4" name="Picture 3"/>
          <p:cNvPicPr>
            <a:picLocks noChangeAspect="1"/>
          </p:cNvPicPr>
          <p:nvPr/>
        </p:nvPicPr>
        <p:blipFill>
          <a:blip r:embed="rId2"/>
          <a:stretch>
            <a:fillRect/>
          </a:stretch>
        </p:blipFill>
        <p:spPr>
          <a:xfrm>
            <a:off x="150334" y="1111724"/>
            <a:ext cx="5652107" cy="6007886"/>
          </a:xfrm>
          <a:prstGeom prst="rect">
            <a:avLst/>
          </a:prstGeom>
        </p:spPr>
      </p:pic>
      <p:sp>
        <p:nvSpPr>
          <p:cNvPr id="9" name="TextBox 8"/>
          <p:cNvSpPr txBox="1"/>
          <p:nvPr/>
        </p:nvSpPr>
        <p:spPr>
          <a:xfrm>
            <a:off x="0" y="590601"/>
            <a:ext cx="5952776" cy="692497"/>
          </a:xfrm>
          <a:prstGeom prst="rect">
            <a:avLst/>
          </a:prstGeom>
          <a:noFill/>
        </p:spPr>
        <p:txBody>
          <a:bodyPr wrap="square" rtlCol="0">
            <a:spAutoFit/>
          </a:bodyPr>
          <a:lstStyle/>
          <a:p>
            <a:pPr algn="ctr"/>
            <a:r>
              <a:rPr lang="en-US" sz="1300" dirty="0">
                <a:latin typeface="KBScaredStraight" panose="02000603000000000000" pitchFamily="2" charset="0"/>
                <a:ea typeface="KBScaredStraight" panose="02000603000000000000" pitchFamily="2" charset="0"/>
              </a:rPr>
              <a:t>What do you think life will be like in the Georgia colony over the next few years. (What happens to Oglethorpe and the trustees? Will the colonists like living in Savannah? Where are the Spanish?)</a:t>
            </a:r>
          </a:p>
        </p:txBody>
      </p:sp>
      <p:sp>
        <p:nvSpPr>
          <p:cNvPr id="11" name="Rectangle 10"/>
          <p:cNvSpPr/>
          <p:nvPr/>
        </p:nvSpPr>
        <p:spPr>
          <a:xfrm>
            <a:off x="7617675" y="0"/>
            <a:ext cx="3113609" cy="630942"/>
          </a:xfrm>
          <a:prstGeom prst="rect">
            <a:avLst/>
          </a:prstGeom>
          <a:noFill/>
        </p:spPr>
        <p:txBody>
          <a:bodyPr wrap="none" lIns="91440" tIns="45720" rIns="91440" bIns="45720">
            <a:spAutoFit/>
          </a:bodyPr>
          <a:lstStyle/>
          <a:p>
            <a:pPr algn="ctr"/>
            <a:r>
              <a:rPr lang="en-US" sz="3500" b="1" cap="none" spc="0"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Gloucester MT Extra Condensed" panose="02030808020601010101" pitchFamily="18" charset="0"/>
              </a:rPr>
              <a:t>Crystal Ball Predictions</a:t>
            </a:r>
          </a:p>
        </p:txBody>
      </p:sp>
      <p:pic>
        <p:nvPicPr>
          <p:cNvPr id="13" name="Picture 12"/>
          <p:cNvPicPr>
            <a:picLocks noChangeAspect="1"/>
          </p:cNvPicPr>
          <p:nvPr/>
        </p:nvPicPr>
        <p:blipFill>
          <a:blip r:embed="rId2"/>
          <a:stretch>
            <a:fillRect/>
          </a:stretch>
        </p:blipFill>
        <p:spPr>
          <a:xfrm>
            <a:off x="6375365" y="1154162"/>
            <a:ext cx="5652107" cy="6007886"/>
          </a:xfrm>
          <a:prstGeom prst="rect">
            <a:avLst/>
          </a:prstGeom>
        </p:spPr>
      </p:pic>
      <p:sp>
        <p:nvSpPr>
          <p:cNvPr id="6" name="Rectangle 5"/>
          <p:cNvSpPr/>
          <p:nvPr/>
        </p:nvSpPr>
        <p:spPr>
          <a:xfrm>
            <a:off x="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960" y="0"/>
            <a:ext cx="603504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56960" y="590600"/>
            <a:ext cx="5952776" cy="692497"/>
          </a:xfrm>
          <a:prstGeom prst="rect">
            <a:avLst/>
          </a:prstGeom>
          <a:noFill/>
        </p:spPr>
        <p:txBody>
          <a:bodyPr wrap="square" rtlCol="0">
            <a:spAutoFit/>
          </a:bodyPr>
          <a:lstStyle/>
          <a:p>
            <a:pPr algn="ctr"/>
            <a:r>
              <a:rPr lang="en-US" sz="1300" dirty="0">
                <a:latin typeface="KBScaredStraight" panose="02000603000000000000" pitchFamily="2" charset="0"/>
                <a:ea typeface="KBScaredStraight" panose="02000603000000000000" pitchFamily="2" charset="0"/>
              </a:rPr>
              <a:t>What do you think life will be like in the Georgia colony over the next few years. (What happens to Oglethorpe and the trustees? Will the colonists like living in Savannah? Where are the Spanish?)</a:t>
            </a:r>
          </a:p>
        </p:txBody>
      </p:sp>
      <p:sp>
        <p:nvSpPr>
          <p:cNvPr id="15" name="TextBox 14"/>
          <p:cNvSpPr txBox="1"/>
          <p:nvPr/>
        </p:nvSpPr>
        <p:spPr>
          <a:xfrm>
            <a:off x="0" y="6621051"/>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sp>
        <p:nvSpPr>
          <p:cNvPr id="16" name="TextBox 15"/>
          <p:cNvSpPr txBox="1"/>
          <p:nvPr/>
        </p:nvSpPr>
        <p:spPr>
          <a:xfrm>
            <a:off x="6142766" y="6640692"/>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75376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5400000">
            <a:off x="-1241933" y="1203512"/>
            <a:ext cx="2653250"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2014 Brain Wrinkles</a:t>
            </a:r>
          </a:p>
        </p:txBody>
      </p:sp>
      <p:sp>
        <p:nvSpPr>
          <p:cNvPr id="3" name="Rectangle 2"/>
          <p:cNvSpPr/>
          <p:nvPr/>
        </p:nvSpPr>
        <p:spPr>
          <a:xfrm rot="5400000">
            <a:off x="9710685" y="3094858"/>
            <a:ext cx="3908441" cy="646331"/>
          </a:xfrm>
          <a:prstGeom prst="rect">
            <a:avLst/>
          </a:prstGeom>
          <a:noFill/>
        </p:spPr>
        <p:txBody>
          <a:bodyPr wrap="none" lIns="91440" tIns="45720" rIns="91440" bIns="45720">
            <a:spAutoFit/>
          </a:bodyPr>
          <a:lstStyle/>
          <a:p>
            <a:pPr algn="ctr"/>
            <a:r>
              <a:rPr lang="en-US" sz="3600" b="1" cap="none" spc="0" dirty="0">
                <a:ln w="10160">
                  <a:noFill/>
                  <a:prstDash val="solid"/>
                </a:ln>
                <a:effectLst>
                  <a:outerShdw blurRad="38100" dist="22860" dir="5400000" algn="tl" rotWithShape="0">
                    <a:srgbClr val="000000">
                      <a:alpha val="30000"/>
                    </a:srgbClr>
                  </a:outerShdw>
                </a:effectLst>
                <a:latin typeface="KG Second Chances Solid" panose="02000000000000000000" pitchFamily="2" charset="0"/>
              </a:rPr>
              <a:t>Who’s &amp; What’s</a:t>
            </a:r>
          </a:p>
        </p:txBody>
      </p:sp>
      <p:graphicFrame>
        <p:nvGraphicFramePr>
          <p:cNvPr id="6" name="Table 5"/>
          <p:cNvGraphicFramePr>
            <a:graphicFrameLocks noGrp="1"/>
          </p:cNvGraphicFramePr>
          <p:nvPr>
            <p:extLst>
              <p:ext uri="{D42A27DB-BD31-4B8C-83A1-F6EECF244321}">
                <p14:modId xmlns:p14="http://schemas.microsoft.com/office/powerpoint/2010/main" val="2538519200"/>
              </p:ext>
            </p:extLst>
          </p:nvPr>
        </p:nvGraphicFramePr>
        <p:xfrm>
          <a:off x="170993" y="203808"/>
          <a:ext cx="10761465" cy="6460874"/>
        </p:xfrm>
        <a:graphic>
          <a:graphicData uri="http://schemas.openxmlformats.org/drawingml/2006/table">
            <a:tbl>
              <a:tblPr firstRow="1" bandRow="1">
                <a:tableStyleId>{5940675A-B579-460E-94D1-54222C63F5DA}</a:tableStyleId>
              </a:tblPr>
              <a:tblGrid>
                <a:gridCol w="3594183">
                  <a:extLst>
                    <a:ext uri="{9D8B030D-6E8A-4147-A177-3AD203B41FA5}">
                      <a16:colId xmlns:a16="http://schemas.microsoft.com/office/drawing/2014/main" val="20000"/>
                    </a:ext>
                  </a:extLst>
                </a:gridCol>
                <a:gridCol w="3751730">
                  <a:extLst>
                    <a:ext uri="{9D8B030D-6E8A-4147-A177-3AD203B41FA5}">
                      <a16:colId xmlns:a16="http://schemas.microsoft.com/office/drawing/2014/main" val="20001"/>
                    </a:ext>
                  </a:extLst>
                </a:gridCol>
                <a:gridCol w="3415552">
                  <a:extLst>
                    <a:ext uri="{9D8B030D-6E8A-4147-A177-3AD203B41FA5}">
                      <a16:colId xmlns:a16="http://schemas.microsoft.com/office/drawing/2014/main" val="20002"/>
                    </a:ext>
                  </a:extLst>
                </a:gridCol>
              </a:tblGrid>
              <a:tr h="3230437">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230437">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10" name="TextBox 9"/>
          <p:cNvSpPr txBox="1"/>
          <p:nvPr/>
        </p:nvSpPr>
        <p:spPr>
          <a:xfrm rot="5400000">
            <a:off x="7822108" y="3046833"/>
            <a:ext cx="6460872" cy="774827"/>
          </a:xfrm>
          <a:prstGeom prst="rect">
            <a:avLst/>
          </a:prstGeom>
          <a:noFill/>
        </p:spPr>
        <p:txBody>
          <a:bodyPr wrap="square" rtlCol="0">
            <a:spAutoFit/>
          </a:bodyPr>
          <a:lstStyle/>
          <a:p>
            <a:pPr>
              <a:lnSpc>
                <a:spcPct val="107000"/>
              </a:lnSpc>
              <a:spcAft>
                <a:spcPts val="800"/>
              </a:spcAft>
            </a:pPr>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BEFORE the unit, write what you </a:t>
            </a:r>
            <a:r>
              <a:rPr lang="en-US" sz="1200" i="1" dirty="0">
                <a:latin typeface="KBScaredStraight" panose="02000603000000000000" pitchFamily="2" charset="0"/>
                <a:ea typeface="KBScaredStraight" panose="02000603000000000000" pitchFamily="2" charset="0"/>
                <a:cs typeface="Arial" panose="020B0604020202020204" pitchFamily="34" charset="0"/>
              </a:rPr>
              <a:t>think</a:t>
            </a:r>
            <a:r>
              <a:rPr lang="en-US" sz="1200" dirty="0">
                <a:latin typeface="KBScaredStraight" panose="02000603000000000000" pitchFamily="2" charset="0"/>
                <a:ea typeface="KBScaredStraight" panose="02000603000000000000" pitchFamily="2" charset="0"/>
                <a:cs typeface="Arial" panose="020B0604020202020204" pitchFamily="34" charset="0"/>
              </a:rPr>
              <a:t> each term means. AFTER the presentation, you will write down new information about each term. </a:t>
            </a:r>
          </a:p>
          <a:p>
            <a:endParaRPr lang="en-US" sz="1200" dirty="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8967074" y="1494876"/>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James Oglethorpe</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15" name="TextBox 14"/>
          <p:cNvSpPr txBox="1"/>
          <p:nvPr/>
        </p:nvSpPr>
        <p:spPr>
          <a:xfrm rot="5400000">
            <a:off x="8976213" y="4704517"/>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Charter of 1732</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16" name="TextBox 15"/>
          <p:cNvSpPr txBox="1"/>
          <p:nvPr/>
        </p:nvSpPr>
        <p:spPr>
          <a:xfrm rot="5400000">
            <a:off x="5556003" y="1494877"/>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Reasons for Settling GA</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17" name="TextBox 16"/>
          <p:cNvSpPr txBox="1"/>
          <p:nvPr/>
        </p:nvSpPr>
        <p:spPr>
          <a:xfrm rot="5400000">
            <a:off x="5556002" y="4746091"/>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Tomochichi</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18" name="TextBox 17"/>
          <p:cNvSpPr txBox="1"/>
          <p:nvPr/>
        </p:nvSpPr>
        <p:spPr>
          <a:xfrm rot="5400000">
            <a:off x="1805176" y="1479324"/>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Mary Musgrove</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19" name="TextBox 18"/>
          <p:cNvSpPr txBox="1"/>
          <p:nvPr/>
        </p:nvSpPr>
        <p:spPr>
          <a:xfrm rot="5400000">
            <a:off x="1827135" y="4725005"/>
            <a:ext cx="3225192" cy="643061"/>
          </a:xfrm>
          <a:prstGeom prst="rect">
            <a:avLst/>
          </a:prstGeom>
          <a:noFill/>
        </p:spPr>
        <p:txBody>
          <a:bodyPr wrap="square" rtlCol="0">
            <a:spAutoFit/>
          </a:bodyPr>
          <a:lstStyle/>
          <a:p>
            <a:pPr algn="ctr">
              <a:lnSpc>
                <a:spcPct val="107000"/>
              </a:lnSpc>
              <a:spcAft>
                <a:spcPts val="800"/>
              </a:spcAft>
            </a:pPr>
            <a:r>
              <a:rPr lang="en-US" sz="1600" dirty="0">
                <a:latin typeface="Gulim" panose="020B0600000101010101" pitchFamily="34" charset="-127"/>
                <a:ea typeface="Gulim" panose="020B0600000101010101" pitchFamily="34" charset="-127"/>
              </a:rPr>
              <a:t>Savannah</a:t>
            </a:r>
            <a:endParaRPr lang="en-US" sz="1600" dirty="0">
              <a:latin typeface="Gulim" panose="020B0600000101010101" pitchFamily="34" charset="-127"/>
              <a:ea typeface="Gulim" panose="020B0600000101010101" pitchFamily="34" charset="-127"/>
              <a:cs typeface="Arial" panose="020B0604020202020204" pitchFamily="34" charset="0"/>
            </a:endParaRPr>
          </a:p>
          <a:p>
            <a:endParaRPr lang="en-US" sz="1200" dirty="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7992079" y="871169"/>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Who I think this is:</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
        <p:nvSpPr>
          <p:cNvPr id="21" name="TextBox 20"/>
          <p:cNvSpPr txBox="1"/>
          <p:nvPr/>
        </p:nvSpPr>
        <p:spPr>
          <a:xfrm rot="5400000">
            <a:off x="7988079" y="4096363"/>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What I think this means:</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
        <p:nvSpPr>
          <p:cNvPr id="22" name="TextBox 21"/>
          <p:cNvSpPr txBox="1"/>
          <p:nvPr/>
        </p:nvSpPr>
        <p:spPr>
          <a:xfrm rot="5400000">
            <a:off x="4597618" y="871170"/>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What I think they were:</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
        <p:nvSpPr>
          <p:cNvPr id="24" name="TextBox 23"/>
          <p:cNvSpPr txBox="1"/>
          <p:nvPr/>
        </p:nvSpPr>
        <p:spPr>
          <a:xfrm rot="5400000">
            <a:off x="4601617" y="4061829"/>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Who I think this is:</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
        <p:nvSpPr>
          <p:cNvPr id="25" name="TextBox 24"/>
          <p:cNvSpPr txBox="1"/>
          <p:nvPr/>
        </p:nvSpPr>
        <p:spPr>
          <a:xfrm rot="5400000">
            <a:off x="881265" y="871170"/>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Who I think this is:</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
        <p:nvSpPr>
          <p:cNvPr id="26" name="TextBox 25"/>
          <p:cNvSpPr txBox="1"/>
          <p:nvPr/>
        </p:nvSpPr>
        <p:spPr>
          <a:xfrm rot="5400000">
            <a:off x="881264" y="4039253"/>
            <a:ext cx="3225192" cy="1942519"/>
          </a:xfrm>
          <a:prstGeom prst="rect">
            <a:avLst/>
          </a:prstGeom>
          <a:noFill/>
        </p:spPr>
        <p:txBody>
          <a:bodyPr wrap="square" rtlCol="0">
            <a:spAutoFit/>
          </a:bodyPr>
          <a:lstStyle/>
          <a:p>
            <a:pPr>
              <a:lnSpc>
                <a:spcPct val="107000"/>
              </a:lnSpc>
              <a:spcAft>
                <a:spcPts val="800"/>
              </a:spcAft>
            </a:pPr>
            <a:r>
              <a:rPr lang="en-US" sz="1400" dirty="0">
                <a:latin typeface="KBScaredStraight" panose="02000603000000000000" pitchFamily="2" charset="0"/>
                <a:ea typeface="KBScaredStraight" panose="02000603000000000000" pitchFamily="2" charset="0"/>
              </a:rPr>
              <a:t>What I think this means:</a:t>
            </a: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400" dirty="0">
                <a:latin typeface="KBScaredStraight" panose="02000603000000000000" pitchFamily="2" charset="0"/>
                <a:ea typeface="KBScaredStraight" panose="02000603000000000000" pitchFamily="2" charset="0"/>
                <a:cs typeface="Arial" panose="020B0604020202020204" pitchFamily="34" charset="0"/>
              </a:rPr>
              <a:t>Definition:</a:t>
            </a:r>
          </a:p>
          <a:p>
            <a:endParaRPr lang="en-US" sz="12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0403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9135" y="365760"/>
            <a:ext cx="10972800" cy="612648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75" y="457200"/>
            <a:ext cx="10789920" cy="594360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13691" y="457201"/>
            <a:ext cx="6564618" cy="1446550"/>
          </a:xfrm>
          <a:prstGeom prst="rect">
            <a:avLst/>
          </a:prstGeom>
          <a:noFill/>
        </p:spPr>
        <p:txBody>
          <a:bodyPr wrap="none" lIns="91440" tIns="45720" rIns="91440" bIns="45720">
            <a:spAutoFit/>
          </a:bodyPr>
          <a:lstStyle/>
          <a:p>
            <a:pPr algn="ctr"/>
            <a:r>
              <a:rPr lang="en-US" sz="88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sp>
        <p:nvSpPr>
          <p:cNvPr id="11" name="TextBox 10"/>
          <p:cNvSpPr txBox="1"/>
          <p:nvPr/>
        </p:nvSpPr>
        <p:spPr>
          <a:xfrm>
            <a:off x="16405" y="6568071"/>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2" name="TextBox 1"/>
          <p:cNvSpPr txBox="1"/>
          <p:nvPr/>
        </p:nvSpPr>
        <p:spPr>
          <a:xfrm>
            <a:off x="1009728" y="1728171"/>
            <a:ext cx="10550769" cy="5393912"/>
          </a:xfrm>
          <a:prstGeom prst="rect">
            <a:avLst/>
          </a:prstGeom>
          <a:noFill/>
        </p:spPr>
        <p:txBody>
          <a:bodyPr wrap="square" rtlCol="0">
            <a:spAutoFit/>
          </a:bodyPr>
          <a:lstStyle/>
          <a:p>
            <a:endParaRPr lang="en-US" sz="1051"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algn="ctr"/>
            <a:endParaRPr lang="en-US" dirty="0">
              <a:latin typeface="KBScaredStraight" panose="02000603000000000000" pitchFamily="2" charset="0"/>
              <a:ea typeface="KBScaredStraight" panose="02000603000000000000" pitchFamily="2" charset="0"/>
              <a:cs typeface="Arial" panose="020B0604020202020204" pitchFamily="34" charset="0"/>
            </a:endParaRPr>
          </a:p>
          <a:p>
            <a:r>
              <a:rPr lang="en-US" dirty="0">
                <a:latin typeface="KBScaredStraight" panose="02000603000000000000" pitchFamily="2" charset="0"/>
                <a:ea typeface="KBScaredStraight" panose="02000603000000000000" pitchFamily="2" charset="0"/>
                <a:cs typeface="Arial" panose="020B0604020202020204" pitchFamily="34" charset="0"/>
              </a:rPr>
              <a:t>Best of luck to you this school year,</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9223" y="475488"/>
            <a:ext cx="1492656" cy="1463040"/>
          </a:xfrm>
          <a:prstGeom prst="rect">
            <a:avLst/>
          </a:prstGeom>
        </p:spPr>
      </p:pic>
      <p:pic>
        <p:nvPicPr>
          <p:cNvPr id="10" name="Picture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324" y="3538728"/>
            <a:ext cx="2003773" cy="2651760"/>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8357" y="3961038"/>
            <a:ext cx="3200400" cy="1809388"/>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9903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1081" y="228600"/>
            <a:ext cx="11548907" cy="6400800"/>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9667" y="344773"/>
            <a:ext cx="11302583" cy="6126480"/>
          </a:xfrm>
          <a:prstGeom prst="rect">
            <a:avLst/>
          </a:prstGeom>
          <a:noFill/>
          <a:ln w="38100" cap="rnd">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097" y="457201"/>
            <a:ext cx="6413807" cy="1200329"/>
          </a:xfrm>
          <a:prstGeom prst="rect">
            <a:avLst/>
          </a:prstGeom>
          <a:noFill/>
        </p:spPr>
        <p:txBody>
          <a:bodyPr wrap="none" lIns="91440" tIns="45720" rIns="91440" bIns="45720">
            <a:spAutoFit/>
          </a:bodyPr>
          <a:lstStyle/>
          <a:p>
            <a:pPr algn="ctr"/>
            <a:r>
              <a:rPr lang="en-US" sz="72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sp>
        <p:nvSpPr>
          <p:cNvPr id="11" name="TextBox 10"/>
          <p:cNvSpPr txBox="1"/>
          <p:nvPr/>
        </p:nvSpPr>
        <p:spPr>
          <a:xfrm>
            <a:off x="0" y="66115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643" y="431443"/>
            <a:ext cx="1306075" cy="1280160"/>
          </a:xfrm>
          <a:prstGeom prst="rect">
            <a:avLst/>
          </a:prstGeom>
        </p:spPr>
      </p:pic>
      <p:sp>
        <p:nvSpPr>
          <p:cNvPr id="2" name="TextBox 1"/>
          <p:cNvSpPr txBox="1"/>
          <p:nvPr/>
        </p:nvSpPr>
        <p:spPr>
          <a:xfrm>
            <a:off x="656823" y="1663777"/>
            <a:ext cx="11155427" cy="5678478"/>
          </a:xfrm>
          <a:prstGeom prst="rect">
            <a:avLst/>
          </a:prstGeom>
          <a:noFill/>
        </p:spPr>
        <p:txBody>
          <a:bodyPr wrap="square" rtlCol="0">
            <a:spAutoFit/>
          </a:bodyPr>
          <a:lstStyle/>
          <a:p>
            <a:r>
              <a:rPr lang="en-US" sz="1600" dirty="0">
                <a:latin typeface="KBScaredStraight" panose="02000603000000000000" pitchFamily="2" charset="0"/>
                <a:ea typeface="KBScaredStraight" panose="02000603000000000000" pitchFamily="2" charset="0"/>
                <a:cs typeface="Arial" panose="020B0604020202020204" pitchFamily="34" charset="0"/>
              </a:rPr>
              <a:t>© 2014 Brain Wrinkles. Your download includes a limited use license from Brain Wrinkles. The purchaser may use the resource for </a:t>
            </a:r>
            <a:r>
              <a:rPr lang="en-US" sz="16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6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6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6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to be used:</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285744" indent="-285744">
              <a:buFont typeface="Arial" panose="020B0604020202020204" pitchFamily="34" charset="0"/>
              <a:buChar char="•"/>
            </a:pPr>
            <a:r>
              <a:rPr lang="en-US" sz="16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endParaRPr lang="en-US" sz="500" dirty="0">
              <a:latin typeface="KBScaredStraight" panose="02000603000000000000" pitchFamily="2" charset="0"/>
              <a:ea typeface="KBScaredStraight" panose="02000603000000000000" pitchFamily="2" charset="0"/>
              <a:cs typeface="Arial" panose="020B0604020202020204" pitchFamily="34" charset="0"/>
            </a:endParaRPr>
          </a:p>
          <a:p>
            <a:r>
              <a:rPr lang="en-US" sz="1200" dirty="0">
                <a:latin typeface="KBScaredStraight" panose="02000603000000000000" pitchFamily="2" charset="0"/>
                <a:ea typeface="KBScaredStraight" panose="02000603000000000000" pitchFamily="2" charset="0"/>
                <a:cs typeface="Arial" panose="020B0604020202020204" pitchFamily="34" charset="0"/>
              </a:rPr>
              <a:t>© Copyright 2014. Brain Wrinkles. All rights reserved. Permission is granted to copy pages specifically designed for student or teacher use by the </a:t>
            </a:r>
            <a:r>
              <a:rPr lang="en-US" sz="12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2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dirty="0">
              <a:latin typeface="KBScaredStraight" panose="02000603000000000000" pitchFamily="2" charset="0"/>
              <a:ea typeface="KBScaredStraight" panose="02000603000000000000" pitchFamily="2" charset="0"/>
              <a:cs typeface="Arial" panose="020B0604020202020204" pitchFamily="34" charset="0"/>
            </a:endParaRPr>
          </a:p>
          <a:p>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r>
              <a:rPr lang="en-US" sz="1600" dirty="0">
                <a:latin typeface="KBScaredStraight" panose="02000603000000000000" pitchFamily="2" charset="0"/>
                <a:ea typeface="KBScaredStraight" panose="02000603000000000000" pitchFamily="2" charset="0"/>
                <a:cs typeface="Arial" panose="020B0604020202020204" pitchFamily="34" charset="0"/>
              </a:rPr>
              <a:t>Thank you,</a:t>
            </a:r>
          </a:p>
          <a:p>
            <a:r>
              <a:rPr lang="en-US" sz="3600"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189" indent="-457189">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p:txBody>
      </p:sp>
      <p:pic>
        <p:nvPicPr>
          <p:cNvPr id="14" name="Picture 13">
            <a:hlinkClick r:id="rId5"/>
          </p:cNvPr>
          <p:cNvPicPr>
            <a:picLocks noChangeAspect="1"/>
          </p:cNvPicPr>
          <p:nvPr/>
        </p:nvPicPr>
        <p:blipFill>
          <a:blip r:embed="rId6"/>
          <a:stretch>
            <a:fillRect/>
          </a:stretch>
        </p:blipFill>
        <p:spPr>
          <a:xfrm>
            <a:off x="9753797" y="5317235"/>
            <a:ext cx="1119011" cy="1097280"/>
          </a:xfrm>
          <a:prstGeom prst="rect">
            <a:avLst/>
          </a:prstGeom>
        </p:spPr>
      </p:pic>
      <p:sp>
        <p:nvSpPr>
          <p:cNvPr id="4" name="TextBox 3"/>
          <p:cNvSpPr txBox="1"/>
          <p:nvPr/>
        </p:nvSpPr>
        <p:spPr>
          <a:xfrm>
            <a:off x="6312634" y="5121996"/>
            <a:ext cx="5450087" cy="276999"/>
          </a:xfrm>
          <a:prstGeom prst="rect">
            <a:avLst/>
          </a:prstGeom>
          <a:noFill/>
        </p:spPr>
        <p:txBody>
          <a:bodyPr wrap="square" rtlCol="0">
            <a:spAutoFit/>
          </a:bodyPr>
          <a:lstStyle/>
          <a:p>
            <a:pPr algn="ctr"/>
            <a:r>
              <a:rPr lang="en-US" sz="1200"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2" name="Picture 11">
            <a:hlinkClick r:id="rId7"/>
          </p:cNvPr>
          <p:cNvPicPr>
            <a:picLocks noChangeAspect="1"/>
          </p:cNvPicPr>
          <p:nvPr/>
        </p:nvPicPr>
        <p:blipFill>
          <a:blip r:embed="rId8"/>
          <a:stretch>
            <a:fillRect/>
          </a:stretch>
        </p:blipFill>
        <p:spPr>
          <a:xfrm>
            <a:off x="10815308" y="5490767"/>
            <a:ext cx="921328" cy="914400"/>
          </a:xfrm>
          <a:prstGeom prst="rect">
            <a:avLst/>
          </a:prstGeom>
        </p:spPr>
      </p:pic>
      <p:pic>
        <p:nvPicPr>
          <p:cNvPr id="15" name="Picture 14">
            <a:hlinkClick r:id="rId9"/>
          </p:cNvPr>
          <p:cNvPicPr/>
          <p:nvPr/>
        </p:nvPicPr>
        <p:blipFill>
          <a:blip r:embed="rId10" cstate="print">
            <a:extLst>
              <a:ext uri="{28A0092B-C50C-407E-A947-70E740481C1C}">
                <a14:useLocalDpi xmlns:a14="http://schemas.microsoft.com/office/drawing/2010/main" val="0"/>
              </a:ext>
            </a:extLst>
          </a:blip>
          <a:stretch>
            <a:fillRect/>
          </a:stretch>
        </p:blipFill>
        <p:spPr>
          <a:xfrm>
            <a:off x="8439450" y="5584361"/>
            <a:ext cx="1196455" cy="772259"/>
          </a:xfrm>
          <a:prstGeom prst="rect">
            <a:avLst/>
          </a:prstGeom>
          <a:ln>
            <a:noFill/>
          </a:ln>
          <a:effectLst>
            <a:outerShdw blurRad="292100" dist="139700" dir="2700000" algn="tl" rotWithShape="0">
              <a:srgbClr val="333333">
                <a:alpha val="65000"/>
              </a:srgbClr>
            </a:outerShdw>
          </a:effectLst>
        </p:spPr>
      </p:pic>
      <p:pic>
        <p:nvPicPr>
          <p:cNvPr id="16" name="Picture 15">
            <a:hlinkClick r:id="rId11"/>
          </p:cNvPr>
          <p:cNvPicPr>
            <a:picLocks noChangeAspect="1"/>
          </p:cNvPicPr>
          <p:nvPr/>
        </p:nvPicPr>
        <p:blipFill>
          <a:blip r:embed="rId12"/>
          <a:stretch>
            <a:fillRect/>
          </a:stretch>
        </p:blipFill>
        <p:spPr>
          <a:xfrm>
            <a:off x="7406467" y="5501661"/>
            <a:ext cx="914400" cy="914400"/>
          </a:xfrm>
          <a:prstGeom prst="rect">
            <a:avLst/>
          </a:prstGeom>
        </p:spPr>
      </p:pic>
      <p:pic>
        <p:nvPicPr>
          <p:cNvPr id="8" name="Picture 7">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7025" y="5489524"/>
            <a:ext cx="898769" cy="914400"/>
          </a:xfrm>
          <a:prstGeom prst="rect">
            <a:avLst/>
          </a:prstGeom>
        </p:spPr>
      </p:pic>
    </p:spTree>
    <p:extLst>
      <p:ext uri="{BB962C8B-B14F-4D97-AF65-F5344CB8AC3E}">
        <p14:creationId xmlns:p14="http://schemas.microsoft.com/office/powerpoint/2010/main" val="4154882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910" y="-14270"/>
            <a:ext cx="11211950" cy="7029681"/>
          </a:xfrm>
          <a:prstGeom prst="rect">
            <a:avLst/>
          </a:prstGeom>
        </p:spPr>
        <p:txBody>
          <a:bodyPr wrap="square">
            <a:spAutoFit/>
          </a:bodyPr>
          <a:lstStyle/>
          <a:p>
            <a:pPr>
              <a:lnSpc>
                <a:spcPct val="107000"/>
              </a:lnSpc>
              <a:spcAft>
                <a:spcPts val="800"/>
              </a:spcAft>
            </a:pPr>
            <a:endParaRPr lang="en-US" sz="140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a:latin typeface="GulimChe" panose="020B0609000101010101" pitchFamily="49" charset="-127"/>
                <a:ea typeface="GulimChe" panose="020B0609000101010101" pitchFamily="49" charset="-127"/>
              </a:rPr>
              <a:t>Teacher Directions – CLOZE Notes</a:t>
            </a:r>
          </a:p>
          <a:p>
            <a:pPr marL="457200" indent="-457200">
              <a:lnSpc>
                <a:spcPct val="107000"/>
              </a:lnSpc>
              <a:spcAft>
                <a:spcPts val="800"/>
              </a:spcAft>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171450" indent="-171450">
              <a:lnSpc>
                <a:spcPct val="107000"/>
              </a:lnSpc>
              <a:spcAft>
                <a:spcPts val="800"/>
              </a:spcAft>
              <a:buFont typeface="Arial" panose="020B0604020202020204" pitchFamily="34" charset="0"/>
              <a:buChar char="•"/>
            </a:pPr>
            <a:endParaRPr lang="en-US" sz="1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The next pages are handouts for the students to use for note-taking during the presentation. (Print front to back to save paper and ink.)</a:t>
            </a:r>
          </a:p>
          <a:p>
            <a:pPr marL="457200" indent="-45720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BScaredStraight" panose="02000603000000000000" pitchFamily="2" charset="0"/>
                <a:ea typeface="KBScaredStraight" panose="02000603000000000000" pitchFamily="2" charset="0"/>
              </a:rPr>
              <a:t>Check the answers as a class after the presentation.</a:t>
            </a:r>
          </a:p>
          <a:p>
            <a:pPr marL="457200" indent="-457200">
              <a:lnSpc>
                <a:spcPct val="107000"/>
              </a:lnSpc>
              <a:spcAft>
                <a:spcPts val="800"/>
              </a:spcAft>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cs typeface="Arial" panose="020B0604020202020204" pitchFamily="34"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p:txBody>
      </p:sp>
      <p:sp>
        <p:nvSpPr>
          <p:cNvPr id="2" name="Rounded Rectangle 1"/>
          <p:cNvSpPr/>
          <p:nvPr/>
        </p:nvSpPr>
        <p:spPr>
          <a:xfrm>
            <a:off x="212271" y="146957"/>
            <a:ext cx="11789229" cy="6498772"/>
          </a:xfrm>
          <a:prstGeom prst="roundRect">
            <a:avLst/>
          </a:prstGeom>
          <a:noFill/>
          <a:ln w="57150">
            <a:solidFill>
              <a:schemeClr val="tx1"/>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06" y="6624342"/>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Tree>
    <p:extLst>
      <p:ext uri="{BB962C8B-B14F-4D97-AF65-F5344CB8AC3E}">
        <p14:creationId xmlns:p14="http://schemas.microsoft.com/office/powerpoint/2010/main" val="402580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683389" y="3092405"/>
            <a:ext cx="5756704" cy="646331"/>
          </a:xfrm>
          <a:prstGeom prst="rect">
            <a:avLst/>
          </a:prstGeom>
          <a:noFill/>
        </p:spPr>
        <p:txBody>
          <a:bodyPr wrap="none" lIns="91440" tIns="45720" rIns="91440" bIns="45720">
            <a:spAutoFit/>
          </a:bodyPr>
          <a:lstStyle/>
          <a:p>
            <a:pPr algn="ctr"/>
            <a:r>
              <a:rPr lang="en-US" sz="36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Settlement </a:t>
            </a:r>
            <a:r>
              <a:rPr lang="en-US" sz="36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CLOZE Notes  </a:t>
            </a:r>
            <a:endParaRPr lang="en-US" sz="36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endParaRPr>
          </a:p>
        </p:txBody>
      </p:sp>
      <p:sp>
        <p:nvSpPr>
          <p:cNvPr id="6" name="TextBox 5"/>
          <p:cNvSpPr txBox="1"/>
          <p:nvPr/>
        </p:nvSpPr>
        <p:spPr>
          <a:xfrm rot="5400000">
            <a:off x="2557387" y="-2016687"/>
            <a:ext cx="6400800" cy="10864513"/>
          </a:xfrm>
          <a:prstGeom prst="rect">
            <a:avLst/>
          </a:prstGeom>
          <a:noFill/>
        </p:spPr>
        <p:txBody>
          <a:bodyPr wrap="square" rtlCol="0">
            <a:spAutoFit/>
          </a:bodyPr>
          <a:lstStyle/>
          <a:p>
            <a:r>
              <a:rPr lang="en-US" sz="1250" b="1" dirty="0">
                <a:solidFill>
                  <a:sysClr val="windowText" lastClr="000000"/>
                </a:solidFill>
                <a:latin typeface="KBScaredStraight" panose="02000603000000000000" pitchFamily="2" charset="0"/>
                <a:ea typeface="KBScaredStraight" panose="02000603000000000000" pitchFamily="2" charset="0"/>
              </a:rPr>
              <a:t>Oglethorpe</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James Oglethorpe was a wealthy, well-educated member of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He was upset with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that many of London’s citizens faced, especially those that were thrown in jail for debt.</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Oglethorpe worked to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for these citizens.</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In 1720, he began talking about </a:t>
            </a:r>
            <a:r>
              <a:rPr lang="en-US" sz="1250" dirty="0">
                <a:latin typeface="KBScaredStraight" panose="02000603000000000000" pitchFamily="2" charset="0"/>
                <a:ea typeface="KBScaredStraight" panose="02000603000000000000" pitchFamily="2" charset="0"/>
              </a:rPr>
              <a:t>creating a colony </a:t>
            </a:r>
            <a:r>
              <a:rPr lang="en-US" sz="1250" dirty="0">
                <a:solidFill>
                  <a:sysClr val="windowText" lastClr="000000"/>
                </a:solidFill>
                <a:latin typeface="KBScaredStraight" panose="02000603000000000000" pitchFamily="2" charset="0"/>
                <a:ea typeface="KBScaredStraight" panose="02000603000000000000" pitchFamily="2" charset="0"/>
              </a:rPr>
              <a:t>to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and unemployed.</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Oglethorpe asked King George II for a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in 1730.</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It was proposed that the new colony be called Georgia, in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 </a:t>
            </a:r>
          </a:p>
          <a:p>
            <a:endParaRPr lang="en-US" sz="1250" dirty="0">
              <a:solidFill>
                <a:sysClr val="windowText" lastClr="000000"/>
              </a:solidFill>
              <a:latin typeface="KBScaredStraight" panose="02000603000000000000" pitchFamily="2" charset="0"/>
              <a:ea typeface="KBScaredStraight" panose="02000603000000000000" pitchFamily="2" charset="0"/>
            </a:endParaRPr>
          </a:p>
          <a:p>
            <a:r>
              <a:rPr lang="en-US" sz="1250" b="1" dirty="0">
                <a:solidFill>
                  <a:sysClr val="windowText" lastClr="000000"/>
                </a:solidFill>
                <a:latin typeface="KBScaredStraight" panose="02000603000000000000" pitchFamily="2" charset="0"/>
                <a:ea typeface="KBScaredStraight" panose="02000603000000000000" pitchFamily="2" charset="0"/>
              </a:rPr>
              <a:t>Georgia</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King George liked the idea because the colony would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It would also serve as a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between Florida (Spanish-controlled land) and the British colony of South Carolina.</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In </a:t>
            </a:r>
            <a:r>
              <a:rPr lang="en-US" sz="1250" dirty="0">
                <a:latin typeface="Tahoma" panose="020B0604030504040204" pitchFamily="34" charset="0"/>
                <a:ea typeface="Tahoma" panose="020B0604030504040204" pitchFamily="34" charset="0"/>
                <a:cs typeface="Tahoma" panose="020B0604030504040204" pitchFamily="34" charset="0"/>
              </a:rPr>
              <a:t>______________</a:t>
            </a:r>
            <a:r>
              <a:rPr lang="en-US" sz="1250" dirty="0">
                <a:solidFill>
                  <a:sysClr val="windowText" lastClr="000000"/>
                </a:solidFill>
                <a:latin typeface="KBScaredStraight" panose="02000603000000000000" pitchFamily="2" charset="0"/>
                <a:ea typeface="KBScaredStraight" panose="02000603000000000000" pitchFamily="2" charset="0"/>
              </a:rPr>
              <a:t>, King George granted a charter that created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and named Oglethorpe as one of the</a:t>
            </a:r>
            <a:r>
              <a:rPr lang="en-US" sz="1250" dirty="0">
                <a:solidFill>
                  <a:srgbClr val="FF0000"/>
                </a:solidFill>
                <a:latin typeface="KBScaredStraight" panose="02000603000000000000" pitchFamily="2" charset="0"/>
                <a:ea typeface="KBScaredStraight" panose="02000603000000000000" pitchFamily="2" charset="0"/>
              </a:rPr>
              <a:t> </a:t>
            </a:r>
            <a:r>
              <a:rPr lang="en-US" sz="1250" dirty="0">
                <a:latin typeface="Tahoma" panose="020B0604030504040204" pitchFamily="34" charset="0"/>
                <a:ea typeface="Tahoma" panose="020B0604030504040204" pitchFamily="34" charset="0"/>
                <a:cs typeface="Tahoma" panose="020B0604030504040204" pitchFamily="34" charset="0"/>
              </a:rPr>
              <a:t>____________________</a:t>
            </a:r>
            <a:r>
              <a:rPr lang="en-US" sz="1250" dirty="0">
                <a:solidFill>
                  <a:srgbClr val="FF0000"/>
                </a:solidFill>
                <a:latin typeface="KBScaredStraight" panose="02000603000000000000" pitchFamily="2" charset="0"/>
                <a:ea typeface="KBScaredStraight" panose="02000603000000000000" pitchFamily="2" charset="0"/>
              </a:rPr>
              <a:t> </a:t>
            </a:r>
            <a:r>
              <a:rPr lang="en-US" sz="1250" dirty="0">
                <a:solidFill>
                  <a:sysClr val="windowText" lastClr="000000"/>
                </a:solidFill>
                <a:latin typeface="KBScaredStraight" panose="02000603000000000000" pitchFamily="2" charset="0"/>
                <a:ea typeface="KBScaredStraight" panose="02000603000000000000" pitchFamily="2" charset="0"/>
              </a:rPr>
              <a:t>that would govern the new colony.</a:t>
            </a:r>
          </a:p>
          <a:p>
            <a:pPr marL="171450" indent="-171450">
              <a:buFont typeface="Arial" panose="020B0604020202020204" pitchFamily="34" charset="0"/>
              <a:buChar char="•"/>
            </a:pPr>
            <a:endParaRPr lang="en-US" sz="1250" dirty="0">
              <a:solidFill>
                <a:sysClr val="windowText" lastClr="000000"/>
              </a:solidFill>
              <a:latin typeface="KBScaredStraight" panose="02000603000000000000" pitchFamily="2" charset="0"/>
              <a:ea typeface="KBScaredStraight" panose="02000603000000000000" pitchFamily="2" charset="0"/>
            </a:endParaRPr>
          </a:p>
          <a:p>
            <a:r>
              <a:rPr lang="en-US" sz="1250" b="1" dirty="0">
                <a:solidFill>
                  <a:sysClr val="windowText" lastClr="000000"/>
                </a:solidFill>
                <a:latin typeface="KBScaredStraight" panose="02000603000000000000" pitchFamily="2" charset="0"/>
                <a:ea typeface="KBScaredStraight" panose="02000603000000000000" pitchFamily="2" charset="0"/>
              </a:rPr>
              <a:t>Charter of 1732</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The Charter of 1732 outlined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Georgia:</a:t>
            </a:r>
          </a:p>
          <a:p>
            <a:r>
              <a:rPr lang="en-US" sz="1250" b="1" dirty="0">
                <a:solidFill>
                  <a:sysClr val="windowText" lastClr="000000"/>
                </a:solidFill>
                <a:latin typeface="KBScaredStraight" panose="02000603000000000000" pitchFamily="2" charset="0"/>
                <a:ea typeface="KBScaredStraight" panose="02000603000000000000" pitchFamily="2" charset="0"/>
              </a:rPr>
              <a:t>I. Charity</a:t>
            </a:r>
            <a:r>
              <a:rPr lang="en-US" sz="1250" dirty="0">
                <a:solidFill>
                  <a:sysClr val="windowText" lastClr="000000"/>
                </a:solidFill>
                <a:latin typeface="KBScaredStraight" panose="02000603000000000000" pitchFamily="2" charset="0"/>
                <a:ea typeface="KBScaredStraight" panose="02000603000000000000" pitchFamily="2" charset="0"/>
              </a:rPr>
              <a:t>: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could apply to move to Georgia.</a:t>
            </a:r>
          </a:p>
          <a:p>
            <a:r>
              <a:rPr lang="en-US" sz="1250" b="1" dirty="0">
                <a:solidFill>
                  <a:sysClr val="windowText" lastClr="000000"/>
                </a:solidFill>
                <a:latin typeface="KBScaredStraight" panose="02000603000000000000" pitchFamily="2" charset="0"/>
                <a:ea typeface="KBScaredStraight" panose="02000603000000000000" pitchFamily="2" charset="0"/>
              </a:rPr>
              <a:t>II. Economics</a:t>
            </a:r>
            <a:r>
              <a:rPr lang="en-US" sz="1250" dirty="0">
                <a:solidFill>
                  <a:sysClr val="windowText" lastClr="000000"/>
                </a:solidFill>
                <a:latin typeface="KBScaredStraight" panose="02000603000000000000" pitchFamily="2" charset="0"/>
                <a:ea typeface="KBScaredStraight" panose="02000603000000000000" pitchFamily="2" charset="0"/>
              </a:rPr>
              <a:t>: The new colony would send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back to England for profit.</a:t>
            </a:r>
          </a:p>
          <a:p>
            <a:r>
              <a:rPr lang="en-US" sz="1250" b="1" dirty="0">
                <a:solidFill>
                  <a:sysClr val="windowText" lastClr="000000"/>
                </a:solidFill>
                <a:latin typeface="KBScaredStraight" panose="02000603000000000000" pitchFamily="2" charset="0"/>
                <a:ea typeface="KBScaredStraight" panose="02000603000000000000" pitchFamily="2" charset="0"/>
              </a:rPr>
              <a:t>III. Defense</a:t>
            </a:r>
            <a:r>
              <a:rPr lang="en-US" sz="1250" dirty="0">
                <a:solidFill>
                  <a:sysClr val="windowText" lastClr="000000"/>
                </a:solidFill>
                <a:latin typeface="KBScaredStraight" panose="02000603000000000000" pitchFamily="2" charset="0"/>
                <a:ea typeface="KBScaredStraight" panose="02000603000000000000" pitchFamily="2" charset="0"/>
              </a:rPr>
              <a:t>: Georgia would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and other colonies from the Spanish, French, and Native Americans.</a:t>
            </a:r>
          </a:p>
          <a:p>
            <a:endParaRPr lang="en-US" sz="1250" dirty="0">
              <a:solidFill>
                <a:sysClr val="windowText" lastClr="000000"/>
              </a:solidFill>
              <a:latin typeface="KBScaredStraight" panose="02000603000000000000" pitchFamily="2" charset="0"/>
              <a:ea typeface="KBScaredStraight" panose="02000603000000000000" pitchFamily="2" charset="0"/>
            </a:endParaRPr>
          </a:p>
          <a:p>
            <a:r>
              <a:rPr lang="en-US" sz="1250" b="1" dirty="0">
                <a:solidFill>
                  <a:sysClr val="windowText" lastClr="000000"/>
                </a:solidFill>
                <a:latin typeface="KBScaredStraight" panose="02000603000000000000" pitchFamily="2" charset="0"/>
                <a:ea typeface="KBScaredStraight" panose="02000603000000000000" pitchFamily="2" charset="0"/>
              </a:rPr>
              <a:t>Trustees</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Georgia was to become a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The new trustees could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for themselves, but were allowed to give it to other people.</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They could govern the colony for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 after that, the colony’s government was to pass to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p>
          <a:p>
            <a:endParaRPr lang="en-US" sz="1250" dirty="0">
              <a:solidFill>
                <a:sysClr val="windowText" lastClr="000000"/>
              </a:solidFill>
              <a:latin typeface="KBScaredStraight" panose="02000603000000000000" pitchFamily="2" charset="0"/>
              <a:ea typeface="KBScaredStraight" panose="02000603000000000000" pitchFamily="2" charset="0"/>
            </a:endParaRPr>
          </a:p>
          <a:p>
            <a:r>
              <a:rPr lang="en-US" sz="1250" b="1" dirty="0">
                <a:solidFill>
                  <a:sysClr val="windowText" lastClr="000000"/>
                </a:solidFill>
                <a:latin typeface="KBScaredStraight" panose="02000603000000000000" pitchFamily="2" charset="0"/>
                <a:ea typeface="KBScaredStraight" panose="02000603000000000000" pitchFamily="2" charset="0"/>
              </a:rPr>
              <a:t>Colonists</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Oglethorpe interviewed hundreds of people, but only accepted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250" dirty="0">
                <a:solidFill>
                  <a:sysClr val="windowText" lastClr="000000"/>
                </a:solidFill>
                <a:latin typeface="KBScaredStraight" panose="02000603000000000000" pitchFamily="2" charset="0"/>
                <a:ea typeface="KBScaredStraight" panose="02000603000000000000" pitchFamily="2" charset="0"/>
              </a:rPr>
              <a:t>to travel to Georgia.</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He only accepted people with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(tailors, carpenters, bakers, farmers, etc.).</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Many British citizens supported Oglethorpe’s venture by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All colonists were given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 tools for farming, and food to last for one year.</a:t>
            </a:r>
          </a:p>
          <a:p>
            <a:pPr marL="171450" indent="-171450">
              <a:buFont typeface="Arial" panose="020B0604020202020204" pitchFamily="34" charset="0"/>
              <a:buChar char="•"/>
            </a:pPr>
            <a:r>
              <a:rPr lang="en-US" sz="1250" dirty="0">
                <a:solidFill>
                  <a:sysClr val="windowText" lastClr="000000"/>
                </a:solidFill>
                <a:latin typeface="KBScaredStraight" panose="02000603000000000000" pitchFamily="2" charset="0"/>
                <a:ea typeface="KBScaredStraight" panose="02000603000000000000" pitchFamily="2" charset="0"/>
              </a:rPr>
              <a:t>In return, the colonists had to agree to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 not sell land, grow crops, and to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a:t>
            </a:r>
            <a:r>
              <a:rPr lang="en-US" sz="1250" dirty="0">
                <a:solidFill>
                  <a:sysClr val="windowText" lastClr="000000"/>
                </a:solidFill>
                <a:latin typeface="KBScaredStraight" panose="02000603000000000000" pitchFamily="2" charset="0"/>
                <a:ea typeface="KBScaredStraight" panose="02000603000000000000" pitchFamily="2" charset="0"/>
              </a:rPr>
              <a:t>.</a:t>
            </a:r>
            <a:endParaRPr lang="en-US" sz="1250" b="1"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08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699419" y="3092405"/>
            <a:ext cx="5724644" cy="646331"/>
          </a:xfrm>
          <a:prstGeom prst="rect">
            <a:avLst/>
          </a:prstGeom>
          <a:noFill/>
        </p:spPr>
        <p:txBody>
          <a:bodyPr wrap="none" lIns="91440" tIns="45720" rIns="91440" bIns="45720">
            <a:spAutoFit/>
          </a:bodyPr>
          <a:lstStyle/>
          <a:p>
            <a:pPr algn="ctr"/>
            <a:r>
              <a:rPr lang="en-US" sz="36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Che" panose="020B0609000101010101" pitchFamily="49" charset="-127"/>
                <a:ea typeface="GulimChe" panose="020B0609000101010101" pitchFamily="49" charset="-127"/>
              </a:rPr>
              <a:t>Settlement </a:t>
            </a:r>
            <a:r>
              <a:rPr lang="en-US" sz="36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Che" panose="020B0609000101010101" pitchFamily="49" charset="-127"/>
                <a:ea typeface="GulimChe" panose="020B0609000101010101" pitchFamily="49" charset="-127"/>
              </a:rPr>
              <a:t>CLOZE Notes  </a:t>
            </a:r>
            <a:endParaRPr lang="en-US" sz="36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Che" panose="020B0609000101010101" pitchFamily="49" charset="-127"/>
              <a:ea typeface="GulimChe" panose="020B0609000101010101" pitchFamily="49" charset="-127"/>
            </a:endParaRPr>
          </a:p>
        </p:txBody>
      </p:sp>
      <p:sp>
        <p:nvSpPr>
          <p:cNvPr id="6" name="TextBox 5"/>
          <p:cNvSpPr txBox="1"/>
          <p:nvPr/>
        </p:nvSpPr>
        <p:spPr>
          <a:xfrm rot="5400000">
            <a:off x="3436915" y="-1047190"/>
            <a:ext cx="6400800" cy="8925520"/>
          </a:xfrm>
          <a:prstGeom prst="rect">
            <a:avLst/>
          </a:prstGeom>
          <a:noFill/>
        </p:spPr>
        <p:txBody>
          <a:bodyPr wrap="square" rtlCol="0">
            <a:spAutoFit/>
          </a:bodyPr>
          <a:lstStyle/>
          <a:p>
            <a:r>
              <a:rPr lang="en-US" sz="1400" b="1" dirty="0">
                <a:solidFill>
                  <a:sysClr val="windowText" lastClr="000000"/>
                </a:solidFill>
                <a:latin typeface="KBScaredStraight" panose="02000603000000000000" pitchFamily="2" charset="0"/>
                <a:ea typeface="KBScaredStraight" panose="02000603000000000000" pitchFamily="2" charset="0"/>
              </a:rPr>
              <a:t>America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On November 17, 1732,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with Oglethorpe and 114 other people on board.</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 they arrived in America.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selected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______________________________________________________________</a:t>
            </a:r>
            <a:r>
              <a:rPr lang="en-US" sz="1400" dirty="0">
                <a:solidFill>
                  <a:sysClr val="windowText" lastClr="000000"/>
                </a:solidFill>
                <a:latin typeface="KBScaredStraight" panose="02000603000000000000" pitchFamily="2" charset="0"/>
                <a:ea typeface="KBScaredStraight" panose="02000603000000000000" pitchFamily="2" charset="0"/>
              </a:rPr>
              <a:t>for settlement.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new city would be called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Tomochichi</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While scouting the new land, Oglethorpe met a group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and their chief, Tomochichi.</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did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to occur between the Indians and the colonists.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 wanted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to ensure the success of the new settlement.</a:t>
            </a:r>
          </a:p>
          <a:p>
            <a:br>
              <a:rPr lang="en-US" sz="1400" dirty="0">
                <a:solidFill>
                  <a:sysClr val="windowText" lastClr="000000"/>
                </a:solidFill>
                <a:latin typeface="KBScaredStraight" panose="02000603000000000000" pitchFamily="2" charset="0"/>
                <a:ea typeface="KBScaredStraight" panose="02000603000000000000" pitchFamily="2" charset="0"/>
              </a:rPr>
            </a:br>
            <a:r>
              <a:rPr lang="en-US" sz="1400" b="1" dirty="0">
                <a:solidFill>
                  <a:sysClr val="windowText" lastClr="000000"/>
                </a:solidFill>
                <a:latin typeface="KBScaredStraight" panose="02000603000000000000" pitchFamily="2" charset="0"/>
                <a:ea typeface="KBScaredStraight" panose="02000603000000000000" pitchFamily="2" charset="0"/>
              </a:rPr>
              <a:t>Mary Musgrove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Fortunately for Oglethorpe,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named Mary Musgrove offered to be his</a:t>
            </a:r>
            <a:r>
              <a:rPr lang="en-US" sz="1400" dirty="0">
                <a:solidFill>
                  <a:srgbClr val="FF0000"/>
                </a:solidFill>
                <a:latin typeface="KBScaredStraight" panose="02000603000000000000" pitchFamily="2" charset="0"/>
                <a:ea typeface="KBScaredStraight" panose="02000603000000000000" pitchFamily="2" charset="0"/>
              </a:rPr>
              <a: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She served as interpreter for Oglethorpe from 1733 to 1743 and helped him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_____________________________________________________________</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Musgrove helped Oglethorpe and Tomochichi work together to establish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Her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to the founding of the colony of Georgia.</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Savannah</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 Oglethorpe and the colonists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beside the river for the new city of Savannah.</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trustees hoped that Savannah would be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They wanted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 the land holdings to be restricted, and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________________________________ </a:t>
            </a:r>
            <a:r>
              <a:rPr lang="en-US" sz="1400" dirty="0">
                <a:solidFill>
                  <a:sysClr val="windowText" lastClr="000000"/>
                </a:solidFill>
                <a:latin typeface="KBScaredStraight" panose="02000603000000000000" pitchFamily="2" charset="0"/>
                <a:ea typeface="KBScaredStraight" panose="02000603000000000000" pitchFamily="2" charset="0"/>
              </a:rPr>
              <a:t>in the colony.</a:t>
            </a:r>
            <a:endParaRPr lang="en-US" sz="1400" b="1"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244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545531" y="3123183"/>
            <a:ext cx="6032421" cy="584775"/>
          </a:xfrm>
          <a:prstGeom prst="rect">
            <a:avLst/>
          </a:prstGeom>
          <a:noFill/>
        </p:spPr>
        <p:txBody>
          <a:bodyPr wrap="none" lIns="91440" tIns="45720" rIns="91440" bIns="45720">
            <a:spAutoFit/>
          </a:bodyPr>
          <a:lstStyle/>
          <a:p>
            <a:pPr algn="ctr"/>
            <a:r>
              <a:rPr lang="en-US" sz="32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Settlement </a:t>
            </a:r>
            <a:r>
              <a:rPr lang="en-US" sz="32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CLOZE Notes </a:t>
            </a:r>
            <a:r>
              <a:rPr lang="en-US" sz="32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KEY</a:t>
            </a:r>
            <a:r>
              <a:rPr lang="en-US" sz="32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  </a:t>
            </a:r>
            <a:endParaRPr lang="en-US" sz="32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endParaRPr>
          </a:p>
        </p:txBody>
      </p:sp>
      <p:sp>
        <p:nvSpPr>
          <p:cNvPr id="6" name="TextBox 5"/>
          <p:cNvSpPr txBox="1"/>
          <p:nvPr/>
        </p:nvSpPr>
        <p:spPr>
          <a:xfrm rot="5400000">
            <a:off x="2682863" y="-1801243"/>
            <a:ext cx="6400800" cy="10433625"/>
          </a:xfrm>
          <a:prstGeom prst="rect">
            <a:avLst/>
          </a:prstGeom>
          <a:noFill/>
        </p:spPr>
        <p:txBody>
          <a:bodyPr wrap="square" rtlCol="0">
            <a:spAutoFit/>
          </a:bodyPr>
          <a:lstStyle/>
          <a:p>
            <a:r>
              <a:rPr lang="en-US" sz="1400" b="1" dirty="0">
                <a:solidFill>
                  <a:sysClr val="windowText" lastClr="000000"/>
                </a:solidFill>
                <a:latin typeface="KBScaredStraight" panose="02000603000000000000" pitchFamily="2" charset="0"/>
                <a:ea typeface="KBScaredStraight" panose="02000603000000000000" pitchFamily="2" charset="0"/>
              </a:rPr>
              <a:t>Oglethorpe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James Oglethorpe was a wealthy, well-educated member of </a:t>
            </a:r>
            <a:r>
              <a:rPr lang="en-US" sz="1400" dirty="0">
                <a:solidFill>
                  <a:srgbClr val="FF0000"/>
                </a:solidFill>
                <a:latin typeface="KBScaredStraight" panose="02000603000000000000" pitchFamily="2" charset="0"/>
                <a:ea typeface="KBScaredStraight" panose="02000603000000000000" pitchFamily="2" charset="0"/>
              </a:rPr>
              <a:t>England’s Parliament</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 was upset with the </a:t>
            </a:r>
            <a:r>
              <a:rPr lang="en-US" sz="1400" dirty="0">
                <a:solidFill>
                  <a:srgbClr val="FF0000"/>
                </a:solidFill>
                <a:latin typeface="KBScaredStraight" panose="02000603000000000000" pitchFamily="2" charset="0"/>
                <a:ea typeface="KBScaredStraight" panose="02000603000000000000" pitchFamily="2" charset="0"/>
              </a:rPr>
              <a:t>harsh conditions </a:t>
            </a:r>
            <a:r>
              <a:rPr lang="en-US" sz="1400" dirty="0">
                <a:solidFill>
                  <a:sysClr val="windowText" lastClr="000000"/>
                </a:solidFill>
                <a:latin typeface="KBScaredStraight" panose="02000603000000000000" pitchFamily="2" charset="0"/>
                <a:ea typeface="KBScaredStraight" panose="02000603000000000000" pitchFamily="2" charset="0"/>
              </a:rPr>
              <a:t>that many of London’s citizens faced, especially those that were thrown in jail for debt.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worked to </a:t>
            </a:r>
            <a:r>
              <a:rPr lang="en-US" sz="1400" dirty="0">
                <a:solidFill>
                  <a:srgbClr val="FF0000"/>
                </a:solidFill>
                <a:latin typeface="KBScaredStraight" panose="02000603000000000000" pitchFamily="2" charset="0"/>
                <a:ea typeface="KBScaredStraight" panose="02000603000000000000" pitchFamily="2" charset="0"/>
              </a:rPr>
              <a:t>improve the quality of life </a:t>
            </a:r>
            <a:r>
              <a:rPr lang="en-US" sz="1400" dirty="0">
                <a:solidFill>
                  <a:sysClr val="windowText" lastClr="000000"/>
                </a:solidFill>
                <a:latin typeface="KBScaredStraight" panose="02000603000000000000" pitchFamily="2" charset="0"/>
                <a:ea typeface="KBScaredStraight" panose="02000603000000000000" pitchFamily="2" charset="0"/>
              </a:rPr>
              <a:t>for these citizens.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1720, he began talking about </a:t>
            </a:r>
            <a:r>
              <a:rPr lang="en-US" sz="1400" dirty="0">
                <a:latin typeface="KBScaredStraight" panose="02000603000000000000" pitchFamily="2" charset="0"/>
                <a:ea typeface="KBScaredStraight" panose="02000603000000000000" pitchFamily="2" charset="0"/>
              </a:rPr>
              <a:t>creating a colony </a:t>
            </a:r>
            <a:r>
              <a:rPr lang="en-US" sz="1400" dirty="0">
                <a:solidFill>
                  <a:sysClr val="windowText" lastClr="000000"/>
                </a:solidFill>
                <a:latin typeface="KBScaredStraight" panose="02000603000000000000" pitchFamily="2" charset="0"/>
                <a:ea typeface="KBScaredStraight" panose="02000603000000000000" pitchFamily="2" charset="0"/>
              </a:rPr>
              <a:t>to </a:t>
            </a:r>
            <a:r>
              <a:rPr lang="en-US" sz="1400" dirty="0">
                <a:solidFill>
                  <a:srgbClr val="FF0000"/>
                </a:solidFill>
                <a:latin typeface="KBScaredStraight" panose="02000603000000000000" pitchFamily="2" charset="0"/>
                <a:ea typeface="KBScaredStraight" panose="02000603000000000000" pitchFamily="2" charset="0"/>
              </a:rPr>
              <a:t>help the country’s poor </a:t>
            </a:r>
            <a:r>
              <a:rPr lang="en-US" sz="1400" dirty="0">
                <a:solidFill>
                  <a:sysClr val="windowText" lastClr="000000"/>
                </a:solidFill>
                <a:latin typeface="KBScaredStraight" panose="02000603000000000000" pitchFamily="2" charset="0"/>
                <a:ea typeface="KBScaredStraight" panose="02000603000000000000" pitchFamily="2" charset="0"/>
              </a:rPr>
              <a:t>and unemployed.</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asked King George II for a </a:t>
            </a:r>
            <a:r>
              <a:rPr lang="en-US" sz="1400" dirty="0">
                <a:solidFill>
                  <a:srgbClr val="FF0000"/>
                </a:solidFill>
                <a:latin typeface="KBScaredStraight" panose="02000603000000000000" pitchFamily="2" charset="0"/>
                <a:ea typeface="KBScaredStraight" panose="02000603000000000000" pitchFamily="2" charset="0"/>
              </a:rPr>
              <a:t>charter of land in America </a:t>
            </a:r>
            <a:r>
              <a:rPr lang="en-US" sz="1400" dirty="0">
                <a:solidFill>
                  <a:sysClr val="windowText" lastClr="000000"/>
                </a:solidFill>
                <a:latin typeface="KBScaredStraight" panose="02000603000000000000" pitchFamily="2" charset="0"/>
                <a:ea typeface="KBScaredStraight" panose="02000603000000000000" pitchFamily="2" charset="0"/>
              </a:rPr>
              <a:t>in 1730.</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was proposed that the new colony be called Georgia, in </a:t>
            </a:r>
            <a:r>
              <a:rPr lang="en-US" sz="1400" dirty="0">
                <a:solidFill>
                  <a:srgbClr val="FF0000"/>
                </a:solidFill>
                <a:latin typeface="KBScaredStraight" panose="02000603000000000000" pitchFamily="2" charset="0"/>
                <a:ea typeface="KBScaredStraight" panose="02000603000000000000" pitchFamily="2" charset="0"/>
              </a:rPr>
              <a:t>honor of the king</a:t>
            </a:r>
            <a:r>
              <a:rPr lang="en-US" sz="1400" dirty="0">
                <a:solidFill>
                  <a:sysClr val="windowText" lastClr="000000"/>
                </a:solidFill>
                <a:latin typeface="KBScaredStraight" panose="02000603000000000000" pitchFamily="2" charset="0"/>
                <a:ea typeface="KBScaredStraight" panose="02000603000000000000" pitchFamily="2" charset="0"/>
              </a:rPr>
              <a:t>. </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Georgia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King George liked the idea because the colony would </a:t>
            </a:r>
            <a:r>
              <a:rPr lang="en-US" sz="1400" dirty="0">
                <a:solidFill>
                  <a:srgbClr val="FF0000"/>
                </a:solidFill>
                <a:latin typeface="KBScaredStraight" panose="02000603000000000000" pitchFamily="2" charset="0"/>
                <a:ea typeface="KBScaredStraight" panose="02000603000000000000" pitchFamily="2" charset="0"/>
              </a:rPr>
              <a:t>help England economically</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It would also serve as a </a:t>
            </a:r>
            <a:r>
              <a:rPr lang="en-US" sz="1400" dirty="0">
                <a:solidFill>
                  <a:srgbClr val="FF0000"/>
                </a:solidFill>
                <a:latin typeface="KBScaredStraight" panose="02000603000000000000" pitchFamily="2" charset="0"/>
                <a:ea typeface="KBScaredStraight" panose="02000603000000000000" pitchFamily="2" charset="0"/>
              </a:rPr>
              <a:t>buffer colony </a:t>
            </a:r>
            <a:r>
              <a:rPr lang="en-US" sz="1400" dirty="0">
                <a:solidFill>
                  <a:sysClr val="windowText" lastClr="000000"/>
                </a:solidFill>
                <a:latin typeface="KBScaredStraight" panose="02000603000000000000" pitchFamily="2" charset="0"/>
                <a:ea typeface="KBScaredStraight" panose="02000603000000000000" pitchFamily="2" charset="0"/>
              </a:rPr>
              <a:t>between Florida (Spanish-controlled land) and the British colony of South Carolina.</a:t>
            </a:r>
          </a:p>
          <a:p>
            <a:pPr marL="171450" indent="-171450">
              <a:buFont typeface="Arial" panose="020B0604020202020204" pitchFamily="34" charset="0"/>
              <a:buChar char="•"/>
              <a:tabLst>
                <a:tab pos="3092450" algn="l"/>
              </a:tabLst>
            </a:pPr>
            <a:r>
              <a:rPr lang="en-US" sz="1400" dirty="0">
                <a:solidFill>
                  <a:sysClr val="windowText" lastClr="000000"/>
                </a:solidFill>
                <a:latin typeface="KBScaredStraight" panose="02000603000000000000" pitchFamily="2" charset="0"/>
                <a:ea typeface="KBScaredStraight" panose="02000603000000000000" pitchFamily="2" charset="0"/>
              </a:rPr>
              <a:t>In </a:t>
            </a:r>
            <a:r>
              <a:rPr lang="en-US" sz="1400" dirty="0">
                <a:solidFill>
                  <a:srgbClr val="FF0000"/>
                </a:solidFill>
                <a:latin typeface="KBScaredStraight" panose="02000603000000000000" pitchFamily="2" charset="0"/>
                <a:ea typeface="KBScaredStraight" panose="02000603000000000000" pitchFamily="2" charset="0"/>
              </a:rPr>
              <a:t>1732</a:t>
            </a:r>
            <a:r>
              <a:rPr lang="en-US" sz="1400" dirty="0">
                <a:solidFill>
                  <a:sysClr val="windowText" lastClr="000000"/>
                </a:solidFill>
                <a:latin typeface="KBScaredStraight" panose="02000603000000000000" pitchFamily="2" charset="0"/>
                <a:ea typeface="KBScaredStraight" panose="02000603000000000000" pitchFamily="2" charset="0"/>
              </a:rPr>
              <a:t>, King George granted a charter that created the </a:t>
            </a:r>
            <a:r>
              <a:rPr lang="en-US" sz="1400" dirty="0">
                <a:solidFill>
                  <a:srgbClr val="FF0000"/>
                </a:solidFill>
                <a:latin typeface="KBScaredStraight" panose="02000603000000000000" pitchFamily="2" charset="0"/>
                <a:ea typeface="KBScaredStraight" panose="02000603000000000000" pitchFamily="2" charset="0"/>
              </a:rPr>
              <a:t>colony of Georgia </a:t>
            </a:r>
            <a:r>
              <a:rPr lang="en-US" sz="1400" dirty="0">
                <a:solidFill>
                  <a:sysClr val="windowText" lastClr="000000"/>
                </a:solidFill>
                <a:latin typeface="KBScaredStraight" panose="02000603000000000000" pitchFamily="2" charset="0"/>
                <a:ea typeface="KBScaredStraight" panose="02000603000000000000" pitchFamily="2" charset="0"/>
              </a:rPr>
              <a:t>and named Oglethorpe as one of the</a:t>
            </a:r>
            <a:r>
              <a:rPr lang="en-US" sz="1400" dirty="0">
                <a:solidFill>
                  <a:srgbClr val="FF0000"/>
                </a:solidFill>
                <a:latin typeface="KBScaredStraight" panose="02000603000000000000" pitchFamily="2" charset="0"/>
                <a:ea typeface="KBScaredStraight" panose="02000603000000000000" pitchFamily="2" charset="0"/>
              </a:rPr>
              <a:t> trustees </a:t>
            </a:r>
            <a:r>
              <a:rPr lang="en-US" sz="1400" dirty="0">
                <a:solidFill>
                  <a:sysClr val="windowText" lastClr="000000"/>
                </a:solidFill>
                <a:latin typeface="KBScaredStraight" panose="02000603000000000000" pitchFamily="2" charset="0"/>
                <a:ea typeface="KBScaredStraight" panose="02000603000000000000" pitchFamily="2" charset="0"/>
              </a:rPr>
              <a:t>that would govern the new colony.</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Charter of 1732</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Charter of 1732 outlined the </a:t>
            </a:r>
            <a:r>
              <a:rPr lang="en-US" sz="1400" dirty="0">
                <a:solidFill>
                  <a:srgbClr val="FF0000"/>
                </a:solidFill>
                <a:latin typeface="KBScaredStraight" panose="02000603000000000000" pitchFamily="2" charset="0"/>
                <a:ea typeface="KBScaredStraight" panose="02000603000000000000" pitchFamily="2" charset="0"/>
              </a:rPr>
              <a:t>reasons for settling </a:t>
            </a:r>
            <a:r>
              <a:rPr lang="en-US" sz="1400" dirty="0">
                <a:solidFill>
                  <a:sysClr val="windowText" lastClr="000000"/>
                </a:solidFill>
                <a:latin typeface="KBScaredStraight" panose="02000603000000000000" pitchFamily="2" charset="0"/>
                <a:ea typeface="KBScaredStraight" panose="02000603000000000000" pitchFamily="2" charset="0"/>
              </a:rPr>
              <a:t>Georgia:</a:t>
            </a:r>
          </a:p>
          <a:p>
            <a:r>
              <a:rPr lang="en-US" sz="1400" b="1" dirty="0">
                <a:solidFill>
                  <a:sysClr val="windowText" lastClr="000000"/>
                </a:solidFill>
                <a:latin typeface="KBScaredStraight" panose="02000603000000000000" pitchFamily="2" charset="0"/>
                <a:ea typeface="KBScaredStraight" panose="02000603000000000000" pitchFamily="2" charset="0"/>
              </a:rPr>
              <a:t>I. Charity</a:t>
            </a:r>
            <a:r>
              <a:rPr lang="en-US" sz="1400" dirty="0">
                <a:solidFill>
                  <a:sysClr val="windowText" lastClr="000000"/>
                </a:solidFill>
                <a:latin typeface="KBScaredStraight" panose="02000603000000000000" pitchFamily="2" charset="0"/>
                <a:ea typeface="KBScaredStraight" panose="02000603000000000000" pitchFamily="2" charset="0"/>
              </a:rPr>
              <a:t>: The </a:t>
            </a:r>
            <a:r>
              <a:rPr lang="en-US" sz="1400" dirty="0">
                <a:solidFill>
                  <a:srgbClr val="FF0000"/>
                </a:solidFill>
                <a:latin typeface="KBScaredStraight" panose="02000603000000000000" pitchFamily="2" charset="0"/>
                <a:ea typeface="KBScaredStraight" panose="02000603000000000000" pitchFamily="2" charset="0"/>
              </a:rPr>
              <a:t>poor and unemployed </a:t>
            </a:r>
            <a:r>
              <a:rPr lang="en-US" sz="1400" dirty="0">
                <a:solidFill>
                  <a:sysClr val="windowText" lastClr="000000"/>
                </a:solidFill>
                <a:latin typeface="KBScaredStraight" panose="02000603000000000000" pitchFamily="2" charset="0"/>
                <a:ea typeface="KBScaredStraight" panose="02000603000000000000" pitchFamily="2" charset="0"/>
              </a:rPr>
              <a:t>could apply to move to Georgia.</a:t>
            </a:r>
          </a:p>
          <a:p>
            <a:r>
              <a:rPr lang="en-US" sz="1400" b="1" dirty="0">
                <a:solidFill>
                  <a:sysClr val="windowText" lastClr="000000"/>
                </a:solidFill>
                <a:latin typeface="KBScaredStraight" panose="02000603000000000000" pitchFamily="2" charset="0"/>
                <a:ea typeface="KBScaredStraight" panose="02000603000000000000" pitchFamily="2" charset="0"/>
              </a:rPr>
              <a:t>II. Economics</a:t>
            </a:r>
            <a:r>
              <a:rPr lang="en-US" sz="1400" dirty="0">
                <a:solidFill>
                  <a:sysClr val="windowText" lastClr="000000"/>
                </a:solidFill>
                <a:latin typeface="KBScaredStraight" panose="02000603000000000000" pitchFamily="2" charset="0"/>
                <a:ea typeface="KBScaredStraight" panose="02000603000000000000" pitchFamily="2" charset="0"/>
              </a:rPr>
              <a:t>: The new colony would send </a:t>
            </a:r>
            <a:r>
              <a:rPr lang="en-US" sz="1400" dirty="0">
                <a:solidFill>
                  <a:srgbClr val="FF0000"/>
                </a:solidFill>
                <a:latin typeface="KBScaredStraight" panose="02000603000000000000" pitchFamily="2" charset="0"/>
                <a:ea typeface="KBScaredStraight" panose="02000603000000000000" pitchFamily="2" charset="0"/>
              </a:rPr>
              <a:t>silk, wine, and indigo </a:t>
            </a:r>
            <a:r>
              <a:rPr lang="en-US" sz="1400" dirty="0">
                <a:solidFill>
                  <a:sysClr val="windowText" lastClr="000000"/>
                </a:solidFill>
                <a:latin typeface="KBScaredStraight" panose="02000603000000000000" pitchFamily="2" charset="0"/>
                <a:ea typeface="KBScaredStraight" panose="02000603000000000000" pitchFamily="2" charset="0"/>
              </a:rPr>
              <a:t>back to England for profit.</a:t>
            </a:r>
          </a:p>
          <a:p>
            <a:r>
              <a:rPr lang="en-US" sz="1400" b="1" dirty="0">
                <a:solidFill>
                  <a:sysClr val="windowText" lastClr="000000"/>
                </a:solidFill>
                <a:latin typeface="KBScaredStraight" panose="02000603000000000000" pitchFamily="2" charset="0"/>
                <a:ea typeface="KBScaredStraight" panose="02000603000000000000" pitchFamily="2" charset="0"/>
              </a:rPr>
              <a:t>III. Defense</a:t>
            </a:r>
            <a:r>
              <a:rPr lang="en-US" sz="1400" dirty="0">
                <a:solidFill>
                  <a:sysClr val="windowText" lastClr="000000"/>
                </a:solidFill>
                <a:latin typeface="KBScaredStraight" panose="02000603000000000000" pitchFamily="2" charset="0"/>
                <a:ea typeface="KBScaredStraight" panose="02000603000000000000" pitchFamily="2" charset="0"/>
              </a:rPr>
              <a:t>: Georgia would </a:t>
            </a:r>
            <a:r>
              <a:rPr lang="en-US" sz="1400" dirty="0">
                <a:solidFill>
                  <a:srgbClr val="FF0000"/>
                </a:solidFill>
                <a:latin typeface="KBScaredStraight" panose="02000603000000000000" pitchFamily="2" charset="0"/>
                <a:ea typeface="KBScaredStraight" panose="02000603000000000000" pitchFamily="2" charset="0"/>
              </a:rPr>
              <a:t>protect South Carolina </a:t>
            </a:r>
            <a:r>
              <a:rPr lang="en-US" sz="1400" dirty="0">
                <a:solidFill>
                  <a:sysClr val="windowText" lastClr="000000"/>
                </a:solidFill>
                <a:latin typeface="KBScaredStraight" panose="02000603000000000000" pitchFamily="2" charset="0"/>
                <a:ea typeface="KBScaredStraight" panose="02000603000000000000" pitchFamily="2" charset="0"/>
              </a:rPr>
              <a:t>and other colonies from the Spanish, French, and Native Americans.</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Trustees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Georgia was to become a </a:t>
            </a:r>
            <a:r>
              <a:rPr lang="en-US" sz="1400" dirty="0">
                <a:solidFill>
                  <a:srgbClr val="FF0000"/>
                </a:solidFill>
                <a:latin typeface="KBScaredStraight" panose="02000603000000000000" pitchFamily="2" charset="0"/>
                <a:ea typeface="KBScaredStraight" panose="02000603000000000000" pitchFamily="2" charset="0"/>
              </a:rPr>
              <a:t>trustee colony</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new trustees could </a:t>
            </a:r>
            <a:r>
              <a:rPr lang="en-US" sz="1400" dirty="0">
                <a:solidFill>
                  <a:srgbClr val="FF0000"/>
                </a:solidFill>
                <a:latin typeface="KBScaredStraight" panose="02000603000000000000" pitchFamily="2" charset="0"/>
                <a:ea typeface="KBScaredStraight" panose="02000603000000000000" pitchFamily="2" charset="0"/>
              </a:rPr>
              <a:t>not keep any land </a:t>
            </a:r>
            <a:r>
              <a:rPr lang="en-US" sz="1400" dirty="0">
                <a:solidFill>
                  <a:sysClr val="windowText" lastClr="000000"/>
                </a:solidFill>
                <a:latin typeface="KBScaredStraight" panose="02000603000000000000" pitchFamily="2" charset="0"/>
                <a:ea typeface="KBScaredStraight" panose="02000603000000000000" pitchFamily="2" charset="0"/>
              </a:rPr>
              <a:t>for themselves, but were allowed to give it to other people.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They could govern the colony for </a:t>
            </a:r>
            <a:r>
              <a:rPr lang="en-US" sz="1400" dirty="0">
                <a:solidFill>
                  <a:srgbClr val="FF0000"/>
                </a:solidFill>
                <a:latin typeface="KBScaredStraight" panose="02000603000000000000" pitchFamily="2" charset="0"/>
                <a:ea typeface="KBScaredStraight" panose="02000603000000000000" pitchFamily="2" charset="0"/>
              </a:rPr>
              <a:t>21 years</a:t>
            </a:r>
            <a:r>
              <a:rPr lang="en-US" sz="1400" dirty="0">
                <a:solidFill>
                  <a:sysClr val="windowText" lastClr="000000"/>
                </a:solidFill>
                <a:latin typeface="KBScaredStraight" panose="02000603000000000000" pitchFamily="2" charset="0"/>
                <a:ea typeface="KBScaredStraight" panose="02000603000000000000" pitchFamily="2" charset="0"/>
              </a:rPr>
              <a:t>, after that, the colony’s government was to pass to the </a:t>
            </a:r>
            <a:r>
              <a:rPr lang="en-US" sz="1400" dirty="0">
                <a:solidFill>
                  <a:srgbClr val="FF0000"/>
                </a:solidFill>
                <a:latin typeface="KBScaredStraight" panose="02000603000000000000" pitchFamily="2" charset="0"/>
                <a:ea typeface="KBScaredStraight" panose="02000603000000000000" pitchFamily="2" charset="0"/>
              </a:rPr>
              <a:t>ruler of England</a:t>
            </a:r>
            <a:r>
              <a:rPr lang="en-US" sz="1400" dirty="0">
                <a:solidFill>
                  <a:sysClr val="windowText" lastClr="000000"/>
                </a:solidFill>
                <a:latin typeface="KBScaredStraight" panose="02000603000000000000" pitchFamily="2" charset="0"/>
                <a:ea typeface="KBScaredStraight" panose="02000603000000000000" pitchFamily="2" charset="0"/>
              </a:rPr>
              <a:t>.</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Colonists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interviewed hundreds of people, but only accepted </a:t>
            </a:r>
            <a:r>
              <a:rPr lang="en-US" sz="1400" dirty="0">
                <a:solidFill>
                  <a:srgbClr val="FF0000"/>
                </a:solidFill>
                <a:latin typeface="KBScaredStraight" panose="02000603000000000000" pitchFamily="2" charset="0"/>
                <a:ea typeface="KBScaredStraight" panose="02000603000000000000" pitchFamily="2" charset="0"/>
              </a:rPr>
              <a:t>35 families </a:t>
            </a:r>
            <a:r>
              <a:rPr lang="en-US" sz="1400" dirty="0">
                <a:solidFill>
                  <a:sysClr val="windowText" lastClr="000000"/>
                </a:solidFill>
                <a:latin typeface="KBScaredStraight" panose="02000603000000000000" pitchFamily="2" charset="0"/>
                <a:ea typeface="KBScaredStraight" panose="02000603000000000000" pitchFamily="2" charset="0"/>
              </a:rPr>
              <a:t>to travel to Georgia.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 only accepted people with </a:t>
            </a:r>
            <a:r>
              <a:rPr lang="en-US" sz="1400" dirty="0">
                <a:solidFill>
                  <a:srgbClr val="FF0000"/>
                </a:solidFill>
                <a:latin typeface="KBScaredStraight" panose="02000603000000000000" pitchFamily="2" charset="0"/>
                <a:ea typeface="KBScaredStraight" panose="02000603000000000000" pitchFamily="2" charset="0"/>
              </a:rPr>
              <a:t>skills to make Georgia a success </a:t>
            </a:r>
            <a:r>
              <a:rPr lang="en-US" sz="1400" dirty="0">
                <a:solidFill>
                  <a:sysClr val="windowText" lastClr="000000"/>
                </a:solidFill>
                <a:latin typeface="KBScaredStraight" panose="02000603000000000000" pitchFamily="2" charset="0"/>
                <a:ea typeface="KBScaredStraight" panose="02000603000000000000" pitchFamily="2" charset="0"/>
              </a:rPr>
              <a:t>(tailors, carpenters, bakers, farmers, etc.).</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Many British citizens supported Oglethorpe’s venture by </a:t>
            </a:r>
            <a:r>
              <a:rPr lang="en-US" sz="1400" dirty="0">
                <a:solidFill>
                  <a:srgbClr val="FF0000"/>
                </a:solidFill>
                <a:latin typeface="KBScaredStraight" panose="02000603000000000000" pitchFamily="2" charset="0"/>
                <a:ea typeface="KBScaredStraight" panose="02000603000000000000" pitchFamily="2" charset="0"/>
              </a:rPr>
              <a:t>donating supplies and money</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All colonists were given </a:t>
            </a:r>
            <a:r>
              <a:rPr lang="en-US" sz="1400" dirty="0">
                <a:solidFill>
                  <a:srgbClr val="FF0000"/>
                </a:solidFill>
                <a:latin typeface="KBScaredStraight" panose="02000603000000000000" pitchFamily="2" charset="0"/>
                <a:ea typeface="KBScaredStraight" panose="02000603000000000000" pitchFamily="2" charset="0"/>
              </a:rPr>
              <a:t>50 acres of land</a:t>
            </a:r>
            <a:r>
              <a:rPr lang="en-US" sz="1400" dirty="0">
                <a:solidFill>
                  <a:sysClr val="windowText" lastClr="000000"/>
                </a:solidFill>
                <a:latin typeface="KBScaredStraight" panose="02000603000000000000" pitchFamily="2" charset="0"/>
                <a:ea typeface="KBScaredStraight" panose="02000603000000000000" pitchFamily="2" charset="0"/>
              </a:rPr>
              <a:t>, tools for farming, and food to last for one year.</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return, the colonists had to agree to </a:t>
            </a:r>
            <a:r>
              <a:rPr lang="en-US" sz="1400" dirty="0">
                <a:solidFill>
                  <a:srgbClr val="FF0000"/>
                </a:solidFill>
                <a:latin typeface="KBScaredStraight" panose="02000603000000000000" pitchFamily="2" charset="0"/>
                <a:ea typeface="KBScaredStraight" panose="02000603000000000000" pitchFamily="2" charset="0"/>
              </a:rPr>
              <a:t>defend the land</a:t>
            </a:r>
            <a:r>
              <a:rPr lang="en-US" sz="1400" dirty="0">
                <a:solidFill>
                  <a:sysClr val="windowText" lastClr="000000"/>
                </a:solidFill>
                <a:latin typeface="KBScaredStraight" panose="02000603000000000000" pitchFamily="2" charset="0"/>
                <a:ea typeface="KBScaredStraight" panose="02000603000000000000" pitchFamily="2" charset="0"/>
              </a:rPr>
              <a:t>, not sell land, grow crops, and to </a:t>
            </a:r>
            <a:r>
              <a:rPr lang="en-US" sz="1400" dirty="0">
                <a:solidFill>
                  <a:srgbClr val="FF0000"/>
                </a:solidFill>
                <a:latin typeface="KBScaredStraight" panose="02000603000000000000" pitchFamily="2" charset="0"/>
                <a:ea typeface="KBScaredStraight" panose="02000603000000000000" pitchFamily="2" charset="0"/>
              </a:rPr>
              <a:t>obey all of the trustees’ rules</a:t>
            </a:r>
            <a:r>
              <a:rPr lang="en-US" sz="1400" dirty="0">
                <a:solidFill>
                  <a:sysClr val="windowText" lastClr="000000"/>
                </a:solidFill>
                <a:latin typeface="KBScaredStraight" panose="02000603000000000000" pitchFamily="2" charset="0"/>
                <a:ea typeface="KBScaredStraight" panose="02000603000000000000" pitchFamily="2" charset="0"/>
              </a:rPr>
              <a:t>.</a:t>
            </a:r>
            <a:endParaRPr lang="en-US" sz="1600" b="1"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34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8612857" y="3123183"/>
            <a:ext cx="5897768" cy="584775"/>
          </a:xfrm>
          <a:prstGeom prst="rect">
            <a:avLst/>
          </a:prstGeom>
          <a:noFill/>
        </p:spPr>
        <p:txBody>
          <a:bodyPr wrap="none" lIns="91440" tIns="45720" rIns="91440" bIns="45720">
            <a:spAutoFit/>
          </a:bodyPr>
          <a:lstStyle/>
          <a:p>
            <a:pPr algn="ctr"/>
            <a:r>
              <a:rPr lang="en-US" sz="32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Settlement </a:t>
            </a:r>
            <a:r>
              <a:rPr lang="en-US" sz="32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CLOZE Notes </a:t>
            </a:r>
            <a:r>
              <a:rPr lang="en-US" sz="32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KEY</a:t>
            </a:r>
            <a:r>
              <a:rPr lang="en-US" sz="3200" b="1" cap="none" spc="0"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rPr>
              <a:t> </a:t>
            </a:r>
            <a:endParaRPr lang="en-US" sz="3200" b="1" cap="none" spc="0"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Gulim" panose="020B0600000101010101" pitchFamily="34" charset="-127"/>
              <a:ea typeface="Gulim" panose="020B0600000101010101" pitchFamily="34" charset="-127"/>
            </a:endParaRPr>
          </a:p>
        </p:txBody>
      </p:sp>
      <p:sp>
        <p:nvSpPr>
          <p:cNvPr id="6" name="TextBox 5"/>
          <p:cNvSpPr txBox="1"/>
          <p:nvPr/>
        </p:nvSpPr>
        <p:spPr>
          <a:xfrm rot="5400000">
            <a:off x="4406411" y="-77694"/>
            <a:ext cx="6400800" cy="6986528"/>
          </a:xfrm>
          <a:prstGeom prst="rect">
            <a:avLst/>
          </a:prstGeom>
          <a:noFill/>
        </p:spPr>
        <p:txBody>
          <a:bodyPr wrap="square" rtlCol="0">
            <a:spAutoFit/>
          </a:bodyPr>
          <a:lstStyle/>
          <a:p>
            <a:r>
              <a:rPr lang="en-US" sz="1400" b="1" dirty="0">
                <a:solidFill>
                  <a:sysClr val="windowText" lastClr="000000"/>
                </a:solidFill>
                <a:latin typeface="KBScaredStraight" panose="02000603000000000000" pitchFamily="2" charset="0"/>
                <a:ea typeface="KBScaredStraight" panose="02000603000000000000" pitchFamily="2" charset="0"/>
              </a:rPr>
              <a:t>America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On November 17, 1732, the </a:t>
            </a:r>
            <a:r>
              <a:rPr lang="en-US" sz="1400" i="1" dirty="0">
                <a:solidFill>
                  <a:srgbClr val="FF0000"/>
                </a:solidFill>
                <a:latin typeface="KBScaredStraight" panose="02000603000000000000" pitchFamily="2" charset="0"/>
                <a:ea typeface="KBScaredStraight" panose="02000603000000000000" pitchFamily="2" charset="0"/>
              </a:rPr>
              <a:t>Anne</a:t>
            </a:r>
            <a:r>
              <a:rPr lang="en-US" sz="1400" dirty="0">
                <a:solidFill>
                  <a:srgbClr val="FF0000"/>
                </a:solidFill>
                <a:latin typeface="KBScaredStraight" panose="02000603000000000000" pitchFamily="2" charset="0"/>
                <a:ea typeface="KBScaredStraight" panose="02000603000000000000" pitchFamily="2" charset="0"/>
              </a:rPr>
              <a:t> sailed from England </a:t>
            </a:r>
            <a:r>
              <a:rPr lang="en-US" sz="1400" dirty="0">
                <a:solidFill>
                  <a:sysClr val="windowText" lastClr="000000"/>
                </a:solidFill>
                <a:latin typeface="KBScaredStraight" panose="02000603000000000000" pitchFamily="2" charset="0"/>
                <a:ea typeface="KBScaredStraight" panose="02000603000000000000" pitchFamily="2" charset="0"/>
              </a:rPr>
              <a:t>with Oglethorpe and 114 other people on board.</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a:t>
            </a:r>
            <a:r>
              <a:rPr lang="en-US" sz="1400" dirty="0">
                <a:solidFill>
                  <a:srgbClr val="FF0000"/>
                </a:solidFill>
                <a:latin typeface="KBScaredStraight" panose="02000603000000000000" pitchFamily="2" charset="0"/>
                <a:ea typeface="KBScaredStraight" panose="02000603000000000000" pitchFamily="2" charset="0"/>
              </a:rPr>
              <a:t>January 1733</a:t>
            </a:r>
            <a:r>
              <a:rPr lang="en-US" sz="1400" dirty="0">
                <a:solidFill>
                  <a:sysClr val="windowText" lastClr="000000"/>
                </a:solidFill>
                <a:latin typeface="KBScaredStraight" panose="02000603000000000000" pitchFamily="2" charset="0"/>
                <a:ea typeface="KBScaredStraight" panose="02000603000000000000" pitchFamily="2" charset="0"/>
              </a:rPr>
              <a:t>, they arrived in America.</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selected a </a:t>
            </a:r>
            <a:r>
              <a:rPr lang="en-US" sz="1400" dirty="0">
                <a:solidFill>
                  <a:srgbClr val="FF0000"/>
                </a:solidFill>
                <a:latin typeface="KBScaredStraight" panose="02000603000000000000" pitchFamily="2" charset="0"/>
                <a:ea typeface="KBScaredStraight" panose="02000603000000000000" pitchFamily="2" charset="0"/>
              </a:rPr>
              <a:t>high bluff overlooking the Savannah River </a:t>
            </a:r>
            <a:r>
              <a:rPr lang="en-US" sz="1400" dirty="0">
                <a:solidFill>
                  <a:sysClr val="windowText" lastClr="000000"/>
                </a:solidFill>
                <a:latin typeface="KBScaredStraight" panose="02000603000000000000" pitchFamily="2" charset="0"/>
                <a:ea typeface="KBScaredStraight" panose="02000603000000000000" pitchFamily="2" charset="0"/>
              </a:rPr>
              <a:t>for settlement.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new city would be called </a:t>
            </a:r>
            <a:r>
              <a:rPr lang="en-US" sz="1400" dirty="0">
                <a:solidFill>
                  <a:srgbClr val="FF0000"/>
                </a:solidFill>
                <a:latin typeface="KBScaredStraight" panose="02000603000000000000" pitchFamily="2" charset="0"/>
                <a:ea typeface="KBScaredStraight" panose="02000603000000000000" pitchFamily="2" charset="0"/>
              </a:rPr>
              <a:t>Savannah</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Tomochichi</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While scouting the new land, Oglethorpe met a group </a:t>
            </a:r>
            <a:r>
              <a:rPr lang="en-US" sz="1400" dirty="0">
                <a:solidFill>
                  <a:srgbClr val="FF0000"/>
                </a:solidFill>
                <a:latin typeface="KBScaredStraight" panose="02000603000000000000" pitchFamily="2" charset="0"/>
                <a:ea typeface="KBScaredStraight" panose="02000603000000000000" pitchFamily="2" charset="0"/>
              </a:rPr>
              <a:t>of Yamacraw (Creek) Indians</a:t>
            </a:r>
            <a:r>
              <a:rPr lang="en-US" sz="1400" dirty="0">
                <a:solidFill>
                  <a:sysClr val="windowText" lastClr="000000"/>
                </a:solidFill>
                <a:latin typeface="KBScaredStraight" panose="02000603000000000000" pitchFamily="2" charset="0"/>
                <a:ea typeface="KBScaredStraight" panose="02000603000000000000" pitchFamily="2" charset="0"/>
              </a:rPr>
              <a:t> and their chief, Tomochichi.</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Oglethorpe did </a:t>
            </a:r>
            <a:r>
              <a:rPr lang="en-US" sz="1400" dirty="0">
                <a:solidFill>
                  <a:srgbClr val="FF0000"/>
                </a:solidFill>
                <a:latin typeface="KBScaredStraight" panose="02000603000000000000" pitchFamily="2" charset="0"/>
                <a:ea typeface="KBScaredStraight" panose="02000603000000000000" pitchFamily="2" charset="0"/>
              </a:rPr>
              <a:t>not want any conflict </a:t>
            </a:r>
            <a:r>
              <a:rPr lang="en-US" sz="1400" dirty="0">
                <a:solidFill>
                  <a:sysClr val="windowText" lastClr="000000"/>
                </a:solidFill>
                <a:latin typeface="KBScaredStraight" panose="02000603000000000000" pitchFamily="2" charset="0"/>
                <a:ea typeface="KBScaredStraight" panose="02000603000000000000" pitchFamily="2" charset="0"/>
              </a:rPr>
              <a:t>to occur between the Indians and the colonists.</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 wanted to </a:t>
            </a:r>
            <a:r>
              <a:rPr lang="en-US" sz="1400" dirty="0">
                <a:solidFill>
                  <a:srgbClr val="FF0000"/>
                </a:solidFill>
                <a:latin typeface="KBScaredStraight" panose="02000603000000000000" pitchFamily="2" charset="0"/>
                <a:ea typeface="KBScaredStraight" panose="02000603000000000000" pitchFamily="2" charset="0"/>
              </a:rPr>
              <a:t>negotiate fairly with Tomochichi </a:t>
            </a:r>
            <a:r>
              <a:rPr lang="en-US" sz="1400" dirty="0">
                <a:solidFill>
                  <a:sysClr val="windowText" lastClr="000000"/>
                </a:solidFill>
                <a:latin typeface="KBScaredStraight" panose="02000603000000000000" pitchFamily="2" charset="0"/>
                <a:ea typeface="KBScaredStraight" panose="02000603000000000000" pitchFamily="2" charset="0"/>
              </a:rPr>
              <a:t>to ensure the success of the new settlement.</a:t>
            </a:r>
          </a:p>
          <a:p>
            <a:br>
              <a:rPr lang="en-US" sz="1400" dirty="0">
                <a:solidFill>
                  <a:sysClr val="windowText" lastClr="000000"/>
                </a:solidFill>
                <a:latin typeface="KBScaredStraight" panose="02000603000000000000" pitchFamily="2" charset="0"/>
                <a:ea typeface="KBScaredStraight" panose="02000603000000000000" pitchFamily="2" charset="0"/>
              </a:rPr>
            </a:br>
            <a:r>
              <a:rPr lang="en-US" sz="1400" b="1" dirty="0">
                <a:solidFill>
                  <a:sysClr val="windowText" lastClr="000000"/>
                </a:solidFill>
                <a:latin typeface="KBScaredStraight" panose="02000603000000000000" pitchFamily="2" charset="0"/>
                <a:ea typeface="KBScaredStraight" panose="02000603000000000000" pitchFamily="2" charset="0"/>
              </a:rPr>
              <a:t>Mary Musgrove</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Fortunately for Oglethorpe, a </a:t>
            </a:r>
            <a:r>
              <a:rPr lang="en-US" sz="1400" dirty="0">
                <a:solidFill>
                  <a:srgbClr val="FF0000"/>
                </a:solidFill>
                <a:latin typeface="KBScaredStraight" panose="02000603000000000000" pitchFamily="2" charset="0"/>
                <a:ea typeface="KBScaredStraight" panose="02000603000000000000" pitchFamily="2" charset="0"/>
              </a:rPr>
              <a:t>part-Indian woman </a:t>
            </a:r>
            <a:r>
              <a:rPr lang="en-US" sz="1400" dirty="0">
                <a:solidFill>
                  <a:sysClr val="windowText" lastClr="000000"/>
                </a:solidFill>
                <a:latin typeface="KBScaredStraight" panose="02000603000000000000" pitchFamily="2" charset="0"/>
                <a:ea typeface="KBScaredStraight" panose="02000603000000000000" pitchFamily="2" charset="0"/>
              </a:rPr>
              <a:t>named Mary Musgrove offered to be his</a:t>
            </a:r>
            <a:r>
              <a:rPr lang="en-US" sz="1400" dirty="0">
                <a:solidFill>
                  <a:srgbClr val="FF0000"/>
                </a:solidFill>
                <a:latin typeface="KBScaredStraight" panose="02000603000000000000" pitchFamily="2" charset="0"/>
                <a:ea typeface="KBScaredStraight" panose="02000603000000000000" pitchFamily="2" charset="0"/>
              </a:rPr>
              <a:t> interpreter</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She served as interpreter for Oglethorpe from 1733 to 1743 and helped him </a:t>
            </a:r>
            <a:r>
              <a:rPr lang="en-US" sz="1400" dirty="0">
                <a:solidFill>
                  <a:srgbClr val="FF0000"/>
                </a:solidFill>
                <a:latin typeface="KBScaredStraight" panose="02000603000000000000" pitchFamily="2" charset="0"/>
                <a:ea typeface="KBScaredStraight" panose="02000603000000000000" pitchFamily="2" charset="0"/>
              </a:rPr>
              <a:t>work peacefully with the Creek Indians</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Musgrove helped Oglethorpe and Tomochichi work together to establish a </a:t>
            </a:r>
            <a:r>
              <a:rPr lang="en-US" sz="1400" dirty="0">
                <a:solidFill>
                  <a:srgbClr val="FF0000"/>
                </a:solidFill>
                <a:latin typeface="KBScaredStraight" panose="02000603000000000000" pitchFamily="2" charset="0"/>
                <a:ea typeface="KBScaredStraight" panose="02000603000000000000" pitchFamily="2" charset="0"/>
              </a:rPr>
              <a:t>peaceful relationship</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Her </a:t>
            </a:r>
            <a:r>
              <a:rPr lang="en-US" sz="1400" dirty="0">
                <a:solidFill>
                  <a:srgbClr val="FF0000"/>
                </a:solidFill>
                <a:latin typeface="KBScaredStraight" panose="02000603000000000000" pitchFamily="2" charset="0"/>
                <a:ea typeface="KBScaredStraight" panose="02000603000000000000" pitchFamily="2" charset="0"/>
              </a:rPr>
              <a:t>contributions were critical </a:t>
            </a:r>
            <a:r>
              <a:rPr lang="en-US" sz="1400" dirty="0">
                <a:solidFill>
                  <a:sysClr val="windowText" lastClr="000000"/>
                </a:solidFill>
                <a:latin typeface="KBScaredStraight" panose="02000603000000000000" pitchFamily="2" charset="0"/>
                <a:ea typeface="KBScaredStraight" panose="02000603000000000000" pitchFamily="2" charset="0"/>
              </a:rPr>
              <a:t>to the founding of the colony of Georgia.</a:t>
            </a:r>
          </a:p>
          <a:p>
            <a:endParaRPr lang="en-US" sz="1400" dirty="0">
              <a:solidFill>
                <a:sysClr val="windowText" lastClr="000000"/>
              </a:solidFill>
              <a:latin typeface="KBScaredStraight" panose="02000603000000000000" pitchFamily="2" charset="0"/>
              <a:ea typeface="KBScaredStraight" panose="02000603000000000000" pitchFamily="2" charset="0"/>
            </a:endParaRPr>
          </a:p>
          <a:p>
            <a:r>
              <a:rPr lang="en-US" sz="1400" b="1" dirty="0">
                <a:solidFill>
                  <a:sysClr val="windowText" lastClr="000000"/>
                </a:solidFill>
                <a:latin typeface="KBScaredStraight" panose="02000603000000000000" pitchFamily="2" charset="0"/>
                <a:ea typeface="KBScaredStraight" panose="02000603000000000000" pitchFamily="2" charset="0"/>
              </a:rPr>
              <a:t>Savannah</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In </a:t>
            </a:r>
            <a:r>
              <a:rPr lang="en-US" sz="1400" dirty="0">
                <a:solidFill>
                  <a:srgbClr val="FF0000"/>
                </a:solidFill>
                <a:latin typeface="KBScaredStraight" panose="02000603000000000000" pitchFamily="2" charset="0"/>
                <a:ea typeface="KBScaredStraight" panose="02000603000000000000" pitchFamily="2" charset="0"/>
              </a:rPr>
              <a:t>February 1733</a:t>
            </a:r>
            <a:r>
              <a:rPr lang="en-US" sz="1400" dirty="0">
                <a:solidFill>
                  <a:sysClr val="windowText" lastClr="000000"/>
                </a:solidFill>
                <a:latin typeface="KBScaredStraight" panose="02000603000000000000" pitchFamily="2" charset="0"/>
                <a:ea typeface="KBScaredStraight" panose="02000603000000000000" pitchFamily="2" charset="0"/>
              </a:rPr>
              <a:t>, Oglethorpe and the colonists </a:t>
            </a:r>
            <a:r>
              <a:rPr lang="en-US" sz="1400" dirty="0">
                <a:solidFill>
                  <a:srgbClr val="FF0000"/>
                </a:solidFill>
                <a:latin typeface="KBScaredStraight" panose="02000603000000000000" pitchFamily="2" charset="0"/>
                <a:ea typeface="KBScaredStraight" panose="02000603000000000000" pitchFamily="2" charset="0"/>
              </a:rPr>
              <a:t>cleared the land </a:t>
            </a:r>
            <a:r>
              <a:rPr lang="en-US" sz="1400" dirty="0">
                <a:solidFill>
                  <a:sysClr val="windowText" lastClr="000000"/>
                </a:solidFill>
                <a:latin typeface="KBScaredStraight" panose="02000603000000000000" pitchFamily="2" charset="0"/>
                <a:ea typeface="KBScaredStraight" panose="02000603000000000000" pitchFamily="2" charset="0"/>
              </a:rPr>
              <a:t>beside the river for the new city of Savannah.</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 trustees hoped that Savannah would be a “</a:t>
            </a:r>
            <a:r>
              <a:rPr lang="en-US" sz="1400" dirty="0">
                <a:solidFill>
                  <a:srgbClr val="FF0000"/>
                </a:solidFill>
                <a:latin typeface="KBScaredStraight" panose="02000603000000000000" pitchFamily="2" charset="0"/>
                <a:ea typeface="KBScaredStraight" panose="02000603000000000000" pitchFamily="2" charset="0"/>
              </a:rPr>
              <a:t>classless society</a:t>
            </a:r>
            <a:r>
              <a:rPr lang="en-US" sz="1400" dirty="0">
                <a:solidFill>
                  <a:sysClr val="windowText" lastClr="000000"/>
                </a:solidFill>
                <a:latin typeface="KBScaredStraight" panose="02000603000000000000"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BScaredStraight" panose="02000603000000000000" pitchFamily="2" charset="0"/>
                <a:ea typeface="KBScaredStraight" panose="02000603000000000000" pitchFamily="2" charset="0"/>
              </a:rPr>
              <a:t>They wanted the </a:t>
            </a:r>
            <a:r>
              <a:rPr lang="en-US" sz="1400" dirty="0">
                <a:solidFill>
                  <a:srgbClr val="FF0000"/>
                </a:solidFill>
                <a:latin typeface="KBScaredStraight" panose="02000603000000000000" pitchFamily="2" charset="0"/>
                <a:ea typeface="KBScaredStraight" panose="02000603000000000000" pitchFamily="2" charset="0"/>
              </a:rPr>
              <a:t>houses to be similar</a:t>
            </a:r>
            <a:r>
              <a:rPr lang="en-US" sz="1400" dirty="0">
                <a:solidFill>
                  <a:sysClr val="windowText" lastClr="000000"/>
                </a:solidFill>
                <a:latin typeface="KBScaredStraight" panose="02000603000000000000" pitchFamily="2" charset="0"/>
                <a:ea typeface="KBScaredStraight" panose="02000603000000000000" pitchFamily="2" charset="0"/>
              </a:rPr>
              <a:t>, the land holdings to be restricted, and </a:t>
            </a:r>
            <a:r>
              <a:rPr lang="en-US" sz="1400" dirty="0">
                <a:solidFill>
                  <a:srgbClr val="FF0000"/>
                </a:solidFill>
                <a:latin typeface="KBScaredStraight" panose="02000603000000000000" pitchFamily="2" charset="0"/>
                <a:ea typeface="KBScaredStraight" panose="02000603000000000000" pitchFamily="2" charset="0"/>
              </a:rPr>
              <a:t>slavery to be forbidden </a:t>
            </a:r>
            <a:r>
              <a:rPr lang="en-US" sz="1400" dirty="0">
                <a:solidFill>
                  <a:sysClr val="windowText" lastClr="000000"/>
                </a:solidFill>
                <a:latin typeface="KBScaredStraight" panose="02000603000000000000" pitchFamily="2" charset="0"/>
                <a:ea typeface="KBScaredStraight" panose="02000603000000000000" pitchFamily="2" charset="0"/>
              </a:rPr>
              <a:t>in the colony.</a:t>
            </a:r>
            <a:endParaRPr lang="en-US" sz="1600" b="1" dirty="0">
              <a:solidFill>
                <a:sysClr val="windowText" lastClr="000000"/>
              </a:solidFill>
              <a:latin typeface="KBScaredStraight" panose="02000603000000000000" pitchFamily="2" charset="0"/>
              <a:ea typeface="KBScaredStraight" panose="02000603000000000000" pitchFamily="2" charset="0"/>
            </a:endParaRPr>
          </a:p>
        </p:txBody>
      </p:sp>
      <p:sp>
        <p:nvSpPr>
          <p:cNvPr id="7" name="TextBox 6"/>
          <p:cNvSpPr txBox="1"/>
          <p:nvPr/>
        </p:nvSpPr>
        <p:spPr>
          <a:xfrm rot="5400000">
            <a:off x="-1188127" y="1188123"/>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2014 Brain Wrinkles</a:t>
            </a:r>
          </a:p>
        </p:txBody>
      </p:sp>
      <p:sp>
        <p:nvSpPr>
          <p:cNvPr id="8" name="Rectangle 7"/>
          <p:cNvSpPr/>
          <p:nvPr/>
        </p:nvSpPr>
        <p:spPr>
          <a:xfrm>
            <a:off x="276998" y="123732"/>
            <a:ext cx="11728762" cy="65836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438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3414</Words>
  <Application>Microsoft Office PowerPoint</Application>
  <PresentationFormat>Widescreen</PresentationFormat>
  <Paragraphs>507</Paragraphs>
  <Slides>41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Gulim</vt:lpstr>
      <vt:lpstr>GulimChe</vt:lpstr>
      <vt:lpstr>Arial</vt:lpstr>
      <vt:lpstr>Calibri</vt:lpstr>
      <vt:lpstr>Calibri Light</vt:lpstr>
      <vt:lpstr>Gloucester MT Extra Condensed</vt:lpstr>
      <vt:lpstr>Goudy Old Style</vt:lpstr>
      <vt:lpstr>Harlow Solid Italic</vt:lpstr>
      <vt:lpstr>KBScaredStraight</vt:lpstr>
      <vt:lpstr>KG Eyes Wide Open</vt:lpstr>
      <vt:lpstr>KG Second Chances Solid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Ulcena, Jimmy</cp:lastModifiedBy>
  <cp:revision>15</cp:revision>
  <cp:lastPrinted>2024-09-09T12:33:52Z</cp:lastPrinted>
  <dcterms:created xsi:type="dcterms:W3CDTF">2014-09-08T20:14:13Z</dcterms:created>
  <dcterms:modified xsi:type="dcterms:W3CDTF">2024-09-09T12:48:26Z</dcterms:modified>
</cp:coreProperties>
</file>